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  <p:sldMasterId id="2147483656" r:id="rId3"/>
  </p:sldMasterIdLst>
  <p:sldIdLst>
    <p:sldId id="309" r:id="rId4"/>
    <p:sldId id="308" r:id="rId5"/>
    <p:sldId id="279" r:id="rId6"/>
    <p:sldId id="303" r:id="rId7"/>
    <p:sldId id="304" r:id="rId8"/>
    <p:sldId id="285" r:id="rId9"/>
    <p:sldId id="302" r:id="rId10"/>
    <p:sldId id="301" r:id="rId11"/>
    <p:sldId id="305" r:id="rId12"/>
    <p:sldId id="289" r:id="rId13"/>
    <p:sldId id="290" r:id="rId14"/>
    <p:sldId id="298" r:id="rId15"/>
    <p:sldId id="310" r:id="rId16"/>
    <p:sldId id="312" r:id="rId17"/>
    <p:sldId id="315" r:id="rId18"/>
    <p:sldId id="314" r:id="rId19"/>
    <p:sldId id="31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dc0d4b7d788b9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4F2"/>
    <a:srgbClr val="80B2F2"/>
    <a:srgbClr val="442161"/>
    <a:srgbClr val="3E1F5B"/>
    <a:srgbClr val="ABCCF7"/>
    <a:srgbClr val="BFBFBF"/>
    <a:srgbClr val="2A3A59"/>
    <a:srgbClr val="F2F2F2"/>
    <a:srgbClr val="F2E2CE"/>
    <a:srgbClr val="BFB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>
        <p:scale>
          <a:sx n="66" d="100"/>
          <a:sy n="66" d="100"/>
        </p:scale>
        <p:origin x="157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BE70B-D58D-41CB-9FED-3AE2B67A5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00C454-9D4A-45A8-B674-E56D9DC19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6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01BC-3FFB-4B2E-84B7-E8536DA8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29" y="113896"/>
            <a:ext cx="10515600" cy="57698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6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ABC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7F0BF-A1CF-40D9-891F-338C5CB2B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8D143-96A3-4A0E-973B-3B11A0838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88A87-A5D4-4DD8-941A-CC15875E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5AD9-402F-465F-917B-9342787D1223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14329-EE24-4EB5-97AD-6320617A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6801-A736-4BA6-9D55-53C1059A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0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2694D-800A-4D50-8D9E-6AD92ED24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4A64-CDF1-4A8D-82B0-43CBF09F0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E012D-2403-433B-A739-D2730D4A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38E012-18C0-472C-B823-3955EACEEEC7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3E5E7-81AB-4ABE-8A86-137344C2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752EC-9B32-4F86-AE41-24FA51F6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DFEF5-1B23-40CD-89A8-7635C3EB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CD425-8BDF-4724-B8B2-0775B4FD3FD9}"/>
              </a:ext>
            </a:extLst>
          </p:cNvPr>
          <p:cNvSpPr txBox="1"/>
          <p:nvPr userDrawn="1"/>
        </p:nvSpPr>
        <p:spPr>
          <a:xfrm>
            <a:off x="36553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사례 분석</a:t>
            </a:r>
            <a:endParaRPr 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3D035-228F-40CF-B517-6866BEA80048}"/>
              </a:ext>
            </a:extLst>
          </p:cNvPr>
          <p:cNvSpPr txBox="1"/>
          <p:nvPr userDrawn="1"/>
        </p:nvSpPr>
        <p:spPr>
          <a:xfrm>
            <a:off x="330685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보충 사례 분석 및 정리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FB2D-7DFA-4782-AB64-C20757D7F6E7}"/>
              </a:ext>
            </a:extLst>
          </p:cNvPr>
          <p:cNvSpPr txBox="1"/>
          <p:nvPr userDrawn="1"/>
        </p:nvSpPr>
        <p:spPr>
          <a:xfrm>
            <a:off x="6240782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시 고려 사항 정의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CC115-DF87-4557-9E83-BBD0EFD6D6BE}"/>
              </a:ext>
            </a:extLst>
          </p:cNvPr>
          <p:cNvSpPr txBox="1"/>
          <p:nvPr userDrawn="1"/>
        </p:nvSpPr>
        <p:spPr>
          <a:xfrm>
            <a:off x="918210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 및 정리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26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CD425-8BDF-4724-B8B2-0775B4FD3FD9}"/>
              </a:ext>
            </a:extLst>
          </p:cNvPr>
          <p:cNvSpPr txBox="1"/>
          <p:nvPr userDrawn="1"/>
        </p:nvSpPr>
        <p:spPr>
          <a:xfrm>
            <a:off x="36553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사례 분석</a:t>
            </a:r>
            <a:endParaRPr lang="en-US" sz="3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3D035-228F-40CF-B517-6866BEA80048}"/>
              </a:ext>
            </a:extLst>
          </p:cNvPr>
          <p:cNvSpPr txBox="1"/>
          <p:nvPr userDrawn="1"/>
        </p:nvSpPr>
        <p:spPr>
          <a:xfrm>
            <a:off x="330685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보충 사례 분석 및 정리</a:t>
            </a:r>
            <a:endParaRPr lang="en-US" sz="3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AFB2D-7DFA-4782-AB64-C20757D7F6E7}"/>
              </a:ext>
            </a:extLst>
          </p:cNvPr>
          <p:cNvSpPr txBox="1"/>
          <p:nvPr userDrawn="1"/>
        </p:nvSpPr>
        <p:spPr>
          <a:xfrm>
            <a:off x="6240782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시 고려 사항 정의</a:t>
            </a:r>
            <a:endParaRPr lang="en-US" sz="3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CC115-DF87-4557-9E83-BBD0EFD6D6BE}"/>
              </a:ext>
            </a:extLst>
          </p:cNvPr>
          <p:cNvSpPr txBox="1"/>
          <p:nvPr userDrawn="1"/>
        </p:nvSpPr>
        <p:spPr>
          <a:xfrm>
            <a:off x="918210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 및 정리</a:t>
            </a:r>
            <a:endParaRPr lang="en-US" sz="3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607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0BFA9-A9CB-48F6-B145-524368480D86}"/>
              </a:ext>
            </a:extLst>
          </p:cNvPr>
          <p:cNvSpPr txBox="1"/>
          <p:nvPr userDrawn="1"/>
        </p:nvSpPr>
        <p:spPr>
          <a:xfrm>
            <a:off x="36553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사례 분석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A23A7-BB93-4270-9F9B-AF9E87C6AF12}"/>
              </a:ext>
            </a:extLst>
          </p:cNvPr>
          <p:cNvSpPr txBox="1"/>
          <p:nvPr userDrawn="1"/>
        </p:nvSpPr>
        <p:spPr>
          <a:xfrm>
            <a:off x="330685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보충 사례 분석 및 정리</a:t>
            </a:r>
            <a:endParaRPr 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287CD-3114-490C-9570-6E95D854EFFC}"/>
              </a:ext>
            </a:extLst>
          </p:cNvPr>
          <p:cNvSpPr txBox="1"/>
          <p:nvPr userDrawn="1"/>
        </p:nvSpPr>
        <p:spPr>
          <a:xfrm>
            <a:off x="6240782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시 고려 사항 정의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FF7D9-ED34-4D6C-89ED-5A9E4C42B424}"/>
              </a:ext>
            </a:extLst>
          </p:cNvPr>
          <p:cNvSpPr txBox="1"/>
          <p:nvPr userDrawn="1"/>
        </p:nvSpPr>
        <p:spPr>
          <a:xfrm>
            <a:off x="918210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 및 정리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95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B56DB-1FAB-4F92-A6AE-0988B9EFC70C}"/>
              </a:ext>
            </a:extLst>
          </p:cNvPr>
          <p:cNvSpPr txBox="1"/>
          <p:nvPr userDrawn="1"/>
        </p:nvSpPr>
        <p:spPr>
          <a:xfrm>
            <a:off x="36553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사례 분석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C68AB-4200-4DE0-8481-AE7872848C9C}"/>
              </a:ext>
            </a:extLst>
          </p:cNvPr>
          <p:cNvSpPr txBox="1"/>
          <p:nvPr userDrawn="1"/>
        </p:nvSpPr>
        <p:spPr>
          <a:xfrm>
            <a:off x="330685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보충 사례 분석 및 정리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44315-EB36-4CF0-BDB1-E47137DD7871}"/>
              </a:ext>
            </a:extLst>
          </p:cNvPr>
          <p:cNvSpPr txBox="1"/>
          <p:nvPr userDrawn="1"/>
        </p:nvSpPr>
        <p:spPr>
          <a:xfrm>
            <a:off x="6240782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시 고려 사항 정의</a:t>
            </a:r>
            <a:endParaRPr 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0EFED-9FBC-43F6-92E8-716FB6C831A6}"/>
              </a:ext>
            </a:extLst>
          </p:cNvPr>
          <p:cNvSpPr txBox="1"/>
          <p:nvPr userDrawn="1"/>
        </p:nvSpPr>
        <p:spPr>
          <a:xfrm>
            <a:off x="918210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 및 정리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02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3A978-FE51-4C9F-AA72-0A0AACEDD9C2}"/>
              </a:ext>
            </a:extLst>
          </p:cNvPr>
          <p:cNvSpPr txBox="1"/>
          <p:nvPr userDrawn="1"/>
        </p:nvSpPr>
        <p:spPr>
          <a:xfrm>
            <a:off x="36553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사례 분석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AD703-89C6-498C-85E2-2DB75F1298A3}"/>
              </a:ext>
            </a:extLst>
          </p:cNvPr>
          <p:cNvSpPr txBox="1"/>
          <p:nvPr userDrawn="1"/>
        </p:nvSpPr>
        <p:spPr>
          <a:xfrm>
            <a:off x="330685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보충 사례 분석 및 정리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31F46-8092-4DF9-A380-8CD9B04E873E}"/>
              </a:ext>
            </a:extLst>
          </p:cNvPr>
          <p:cNvSpPr txBox="1"/>
          <p:nvPr userDrawn="1"/>
        </p:nvSpPr>
        <p:spPr>
          <a:xfrm>
            <a:off x="6240782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시 고려 사항 정의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F5B9C-781E-44D0-968D-5D6A0CA7DC3C}"/>
              </a:ext>
            </a:extLst>
          </p:cNvPr>
          <p:cNvSpPr txBox="1"/>
          <p:nvPr userDrawn="1"/>
        </p:nvSpPr>
        <p:spPr>
          <a:xfrm>
            <a:off x="9182100" y="109682"/>
            <a:ext cx="264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요약 및 정리</a:t>
            </a:r>
            <a:endParaRPr 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44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BC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4910699-BD50-445C-BB6D-4A207CDE9532}"/>
              </a:ext>
            </a:extLst>
          </p:cNvPr>
          <p:cNvSpPr/>
          <p:nvPr userDrawn="1"/>
        </p:nvSpPr>
        <p:spPr>
          <a:xfrm>
            <a:off x="120073" y="108155"/>
            <a:ext cx="11951854" cy="6658405"/>
          </a:xfrm>
          <a:prstGeom prst="roundRect">
            <a:avLst>
              <a:gd name="adj" fmla="val 22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F8EC22-46CC-49B4-B796-4909D541FB4D}"/>
              </a:ext>
            </a:extLst>
          </p:cNvPr>
          <p:cNvSpPr/>
          <p:nvPr userDrawn="1"/>
        </p:nvSpPr>
        <p:spPr>
          <a:xfrm>
            <a:off x="203200" y="142495"/>
            <a:ext cx="132080" cy="284480"/>
          </a:xfrm>
          <a:prstGeom prst="roundRect">
            <a:avLst/>
          </a:prstGeom>
          <a:solidFill>
            <a:srgbClr val="80B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8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BC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8CDCBA-B2CB-4443-8C98-7D392B13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08EEF-8EFE-4567-9988-162F9364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700D5-4A44-4FDD-8697-64D5A796C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15AD9-402F-465F-917B-9342787D1223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972CE-4118-442F-9CF9-8F388EB3D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8B597-267B-4EBC-948B-C0272EE8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4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BC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247206-293B-4723-8E39-42B399B7CBB0}"/>
              </a:ext>
            </a:extLst>
          </p:cNvPr>
          <p:cNvSpPr/>
          <p:nvPr userDrawn="1"/>
        </p:nvSpPr>
        <p:spPr>
          <a:xfrm>
            <a:off x="120073" y="590309"/>
            <a:ext cx="11951854" cy="6167893"/>
          </a:xfrm>
          <a:prstGeom prst="roundRect">
            <a:avLst>
              <a:gd name="adj" fmla="val 38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6B0D6868-B525-409C-8069-2BE09FC76F31}"/>
              </a:ext>
            </a:extLst>
          </p:cNvPr>
          <p:cNvSpPr/>
          <p:nvPr userDrawn="1"/>
        </p:nvSpPr>
        <p:spPr>
          <a:xfrm>
            <a:off x="120073" y="99796"/>
            <a:ext cx="3048982" cy="352784"/>
          </a:xfrm>
          <a:custGeom>
            <a:avLst/>
            <a:gdLst>
              <a:gd name="connsiteX0" fmla="*/ 185178 w 3048982"/>
              <a:gd name="connsiteY0" fmla="*/ 0 h 352784"/>
              <a:gd name="connsiteX1" fmla="*/ 3048982 w 3048982"/>
              <a:gd name="connsiteY1" fmla="*/ 0 h 352784"/>
              <a:gd name="connsiteX2" fmla="*/ 2960786 w 3048982"/>
              <a:gd name="connsiteY2" fmla="*/ 352783 h 352784"/>
              <a:gd name="connsiteX3" fmla="*/ 2566332 w 3048982"/>
              <a:gd name="connsiteY3" fmla="*/ 352783 h 352784"/>
              <a:gd name="connsiteX4" fmla="*/ 2566327 w 3048982"/>
              <a:gd name="connsiteY4" fmla="*/ 352784 h 352784"/>
              <a:gd name="connsiteX5" fmla="*/ 96546 w 3048982"/>
              <a:gd name="connsiteY5" fmla="*/ 352784 h 352784"/>
              <a:gd name="connsiteX6" fmla="*/ 0 w 3048982"/>
              <a:gd name="connsiteY6" fmla="*/ 256238 h 352784"/>
              <a:gd name="connsiteX7" fmla="*/ 0 w 3048982"/>
              <a:gd name="connsiteY7" fmla="*/ 96547 h 352784"/>
              <a:gd name="connsiteX8" fmla="*/ 96546 w 3048982"/>
              <a:gd name="connsiteY8" fmla="*/ 1 h 352784"/>
              <a:gd name="connsiteX9" fmla="*/ 185178 w 3048982"/>
              <a:gd name="connsiteY9" fmla="*/ 1 h 35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8982" h="352784">
                <a:moveTo>
                  <a:pt x="185178" y="0"/>
                </a:moveTo>
                <a:lnTo>
                  <a:pt x="3048982" y="0"/>
                </a:lnTo>
                <a:lnTo>
                  <a:pt x="2960786" y="352783"/>
                </a:lnTo>
                <a:lnTo>
                  <a:pt x="2566332" y="352783"/>
                </a:lnTo>
                <a:lnTo>
                  <a:pt x="2566327" y="352784"/>
                </a:lnTo>
                <a:lnTo>
                  <a:pt x="96546" y="352784"/>
                </a:lnTo>
                <a:cubicBezTo>
                  <a:pt x="43225" y="352784"/>
                  <a:pt x="0" y="309559"/>
                  <a:pt x="0" y="256238"/>
                </a:cubicBezTo>
                <a:lnTo>
                  <a:pt x="0" y="96547"/>
                </a:lnTo>
                <a:cubicBezTo>
                  <a:pt x="0" y="43226"/>
                  <a:pt x="43225" y="1"/>
                  <a:pt x="96546" y="1"/>
                </a:cubicBezTo>
                <a:lnTo>
                  <a:pt x="18517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67D1D99E-BF45-4308-AB0E-D2D11E6426A4}"/>
              </a:ext>
            </a:extLst>
          </p:cNvPr>
          <p:cNvSpPr/>
          <p:nvPr userDrawn="1"/>
        </p:nvSpPr>
        <p:spPr>
          <a:xfrm>
            <a:off x="3155756" y="99797"/>
            <a:ext cx="2952000" cy="352783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D07A0291-01D7-4D57-8D3A-1DE41E0CD650}"/>
              </a:ext>
            </a:extLst>
          </p:cNvPr>
          <p:cNvSpPr/>
          <p:nvPr userDrawn="1"/>
        </p:nvSpPr>
        <p:spPr>
          <a:xfrm>
            <a:off x="6094457" y="99797"/>
            <a:ext cx="2952000" cy="352783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1387E16-98E3-43F8-8AD7-9D2260EB2735}"/>
              </a:ext>
            </a:extLst>
          </p:cNvPr>
          <p:cNvSpPr/>
          <p:nvPr userDrawn="1"/>
        </p:nvSpPr>
        <p:spPr>
          <a:xfrm>
            <a:off x="9033158" y="99796"/>
            <a:ext cx="3038769" cy="352784"/>
          </a:xfrm>
          <a:custGeom>
            <a:avLst/>
            <a:gdLst>
              <a:gd name="connsiteX0" fmla="*/ 88196 w 3038769"/>
              <a:gd name="connsiteY0" fmla="*/ 0 h 352784"/>
              <a:gd name="connsiteX1" fmla="*/ 2952000 w 3038769"/>
              <a:gd name="connsiteY1" fmla="*/ 0 h 352784"/>
              <a:gd name="connsiteX2" fmla="*/ 2951530 w 3038769"/>
              <a:gd name="connsiteY2" fmla="*/ 1880 h 352784"/>
              <a:gd name="connsiteX3" fmla="*/ 2979803 w 3038769"/>
              <a:gd name="connsiteY3" fmla="*/ 7588 h 352784"/>
              <a:gd name="connsiteX4" fmla="*/ 3038769 w 3038769"/>
              <a:gd name="connsiteY4" fmla="*/ 96547 h 352784"/>
              <a:gd name="connsiteX5" fmla="*/ 3038769 w 3038769"/>
              <a:gd name="connsiteY5" fmla="*/ 256238 h 352784"/>
              <a:gd name="connsiteX6" fmla="*/ 2942223 w 3038769"/>
              <a:gd name="connsiteY6" fmla="*/ 352784 h 352784"/>
              <a:gd name="connsiteX7" fmla="*/ 955533 w 3038769"/>
              <a:gd name="connsiteY7" fmla="*/ 352784 h 352784"/>
              <a:gd name="connsiteX8" fmla="*/ 955528 w 3038769"/>
              <a:gd name="connsiteY8" fmla="*/ 352783 h 352784"/>
              <a:gd name="connsiteX9" fmla="*/ 0 w 3038769"/>
              <a:gd name="connsiteY9" fmla="*/ 352783 h 35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38769" h="352784">
                <a:moveTo>
                  <a:pt x="88196" y="0"/>
                </a:moveTo>
                <a:lnTo>
                  <a:pt x="2952000" y="0"/>
                </a:lnTo>
                <a:lnTo>
                  <a:pt x="2951530" y="1880"/>
                </a:lnTo>
                <a:lnTo>
                  <a:pt x="2979803" y="7588"/>
                </a:lnTo>
                <a:cubicBezTo>
                  <a:pt x="3014455" y="22245"/>
                  <a:pt x="3038769" y="56556"/>
                  <a:pt x="3038769" y="96547"/>
                </a:cubicBezTo>
                <a:lnTo>
                  <a:pt x="3038769" y="256238"/>
                </a:lnTo>
                <a:cubicBezTo>
                  <a:pt x="3038769" y="309559"/>
                  <a:pt x="2995544" y="352784"/>
                  <a:pt x="2942223" y="352784"/>
                </a:cubicBezTo>
                <a:lnTo>
                  <a:pt x="955533" y="352784"/>
                </a:lnTo>
                <a:lnTo>
                  <a:pt x="955528" y="352783"/>
                </a:lnTo>
                <a:lnTo>
                  <a:pt x="0" y="352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8FEDEFB-E46D-4893-830E-40B73814A071}"/>
              </a:ext>
            </a:extLst>
          </p:cNvPr>
          <p:cNvSpPr/>
          <p:nvPr userDrawn="1"/>
        </p:nvSpPr>
        <p:spPr>
          <a:xfrm>
            <a:off x="217055" y="133948"/>
            <a:ext cx="132080" cy="284480"/>
          </a:xfrm>
          <a:prstGeom prst="roundRect">
            <a:avLst/>
          </a:prstGeom>
          <a:solidFill>
            <a:srgbClr val="80B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BAD767-D6DA-4E30-B934-6DAFEA33D58C}"/>
              </a:ext>
            </a:extLst>
          </p:cNvPr>
          <p:cNvSpPr/>
          <p:nvPr userDrawn="1"/>
        </p:nvSpPr>
        <p:spPr>
          <a:xfrm>
            <a:off x="11839779" y="133948"/>
            <a:ext cx="132080" cy="284480"/>
          </a:xfrm>
          <a:prstGeom prst="roundRect">
            <a:avLst/>
          </a:prstGeom>
          <a:solidFill>
            <a:srgbClr val="80B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5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2" r:id="rId3"/>
    <p:sldLayoutId id="2147483659" r:id="rId4"/>
    <p:sldLayoutId id="2147483660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jpeg"/><Relationship Id="rId7" Type="http://schemas.openxmlformats.org/officeDocument/2006/relationships/image" Target="../media/image30.gif"/><Relationship Id="rId2" Type="http://schemas.openxmlformats.org/officeDocument/2006/relationships/hyperlink" Target="https://www.minecraft.net/ko-kr/article/ps4-new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hyperlink" Target="https://m.post.naver.com/viewer/postView.nhn?volumeNo=16968252&amp;memberNo=19217732" TargetMode="External"/><Relationship Id="rId4" Type="http://schemas.openxmlformats.org/officeDocument/2006/relationships/image" Target="../media/image28.jpeg"/><Relationship Id="rId9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hobbyissue.co.kr/news/view/14103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FortNiteBR/comments/dddw8z/i_play_fortnite_exclusively_on_mobile_i_just_died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reddit.com/r/FortNiteBR/comments/dj3cpc/massive_crossplay_problem/" TargetMode="External"/><Relationship Id="rId5" Type="http://schemas.openxmlformats.org/officeDocument/2006/relationships/hyperlink" Target="https://www.reddit.com/r/FortNiteBR/comments/dddw8z/i_play_fortnite_exclusively_on_mobile_i_just_died/" TargetMode="Externa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us.battle.net/forums/en/overwatch/topic/20753235853?page=3#post-58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hyperlink" Target="https://www.youtube.com/watch?v=1fgC614NG4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ews.joins.com/article/21229016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92A8A25-2EAF-4920-AC02-9163C9DCE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8" b="17669"/>
          <a:stretch/>
        </p:blipFill>
        <p:spPr>
          <a:xfrm>
            <a:off x="0" y="-1"/>
            <a:ext cx="12192000" cy="4276848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725BD5F-185C-49A7-B9BB-5EFE32DA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49" y="4936644"/>
            <a:ext cx="9144000" cy="1152333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보조 시스템과 개발에 필요한 사항을 정의 하기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플레이 분석서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 김광현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3027C9-DBC3-47A0-BB5E-B90FC60B2C54}"/>
              </a:ext>
            </a:extLst>
          </p:cNvPr>
          <p:cNvSpPr/>
          <p:nvPr/>
        </p:nvSpPr>
        <p:spPr>
          <a:xfrm>
            <a:off x="0" y="-1"/>
            <a:ext cx="12192000" cy="4287772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B0E917-EE19-45A0-B65F-2C0E50E29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749" y="2427791"/>
            <a:ext cx="9144000" cy="1661658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별 사용자 경험을 고려한 크로스 플랫폼</a:t>
            </a:r>
            <a:endParaRPr lang="en-US" altLang="ko-KR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08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0F5F218-8506-4D4E-A238-F7118D51787A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이외 사례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리니지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2M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퍼플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5DFD3D-8F64-49C6-A37F-7F943BD274A5}"/>
              </a:ext>
            </a:extLst>
          </p:cNvPr>
          <p:cNvSpPr/>
          <p:nvPr/>
        </p:nvSpPr>
        <p:spPr>
          <a:xfrm>
            <a:off x="4273043" y="1391911"/>
            <a:ext cx="3747165" cy="1681221"/>
          </a:xfrm>
          <a:prstGeom prst="roundRect">
            <a:avLst>
              <a:gd name="adj" fmla="val 703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개발사인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NCSOFT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지원하는 앱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2M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즐길 수 있게 만들어 준다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에뮬레이터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(NOX,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블루 스택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등과 비슷한 기능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개발사에서 배포 하여 최적화 등에서 더 뛰어남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7FDA46-50B3-4F77-8BF7-24737EA99AED}"/>
              </a:ext>
            </a:extLst>
          </p:cNvPr>
          <p:cNvSpPr/>
          <p:nvPr/>
        </p:nvSpPr>
        <p:spPr>
          <a:xfrm>
            <a:off x="233680" y="3429000"/>
            <a:ext cx="11677406" cy="2439955"/>
          </a:xfrm>
          <a:prstGeom prst="roundRect">
            <a:avLst>
              <a:gd name="adj" fmla="val 619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리니지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2M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모바일 게임을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pc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에서도 즐길 수 있게 플랫폼 형태의 앱을 개발 한 것으로 기존과 개발 방식의 차이가 있음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크로스플랫폼을 지원 하는 방식은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 된 게임을 모바일에서도 출시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플레이를 지원하는 방식이었음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에뮬레이터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nox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블루스택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들로 미뤄보아 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에서도 모바일게임을 플레이 하는 형태가 많았다는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근거가 있었기 때문으로 생각됨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44A219-FE27-40A1-80C0-F69E17BFEC7A}"/>
              </a:ext>
            </a:extLst>
          </p:cNvPr>
          <p:cNvGrpSpPr/>
          <p:nvPr/>
        </p:nvGrpSpPr>
        <p:grpSpPr>
          <a:xfrm>
            <a:off x="8275086" y="1391912"/>
            <a:ext cx="3636000" cy="1681222"/>
            <a:chOff x="438539" y="2349660"/>
            <a:chExt cx="2967134" cy="168122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8A79BFF-7D03-469A-9187-80B3F71E86FC}"/>
                </a:ext>
              </a:extLst>
            </p:cNvPr>
            <p:cNvSpPr/>
            <p:nvPr/>
          </p:nvSpPr>
          <p:spPr>
            <a:xfrm>
              <a:off x="2458526" y="2349660"/>
              <a:ext cx="947147" cy="16812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</a:t>
              </a:r>
              <a:endPara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99BC283-8B48-4356-8483-29AC25CB81CB}"/>
                </a:ext>
              </a:extLst>
            </p:cNvPr>
            <p:cNvSpPr/>
            <p:nvPr/>
          </p:nvSpPr>
          <p:spPr>
            <a:xfrm>
              <a:off x="438539" y="2349660"/>
              <a:ext cx="1757709" cy="16812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5D84016-B6CE-41D4-9843-E481A9EE8A28}"/>
                </a:ext>
              </a:extLst>
            </p:cNvPr>
            <p:cNvSpPr/>
            <p:nvPr/>
          </p:nvSpPr>
          <p:spPr>
            <a:xfrm>
              <a:off x="480089" y="3023506"/>
              <a:ext cx="1090077" cy="735226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리니지</a:t>
              </a:r>
              <a:r>
                <a:rPr lang="en-US" altLang="ko-KR" sz="110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PC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92A3AA3-B31C-4D11-BE77-4F6713B055D7}"/>
                </a:ext>
              </a:extLst>
            </p:cNvPr>
            <p:cNvSpPr/>
            <p:nvPr/>
          </p:nvSpPr>
          <p:spPr>
            <a:xfrm>
              <a:off x="1632030" y="3023506"/>
              <a:ext cx="1674336" cy="735226"/>
            </a:xfrm>
            <a:prstGeom prst="roundRect">
              <a:avLst/>
            </a:prstGeom>
            <a:solidFill>
              <a:srgbClr val="44216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퍼플</a:t>
              </a:r>
              <a:endPara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2856A42-91B6-499F-AE6A-EC4EF20340F9}"/>
                </a:ext>
              </a:extLst>
            </p:cNvPr>
            <p:cNvSpPr/>
            <p:nvPr/>
          </p:nvSpPr>
          <p:spPr>
            <a:xfrm>
              <a:off x="1763874" y="3377098"/>
              <a:ext cx="1443000" cy="286348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리니지</a:t>
              </a:r>
              <a:r>
                <a:rPr lang="en-US" altLang="ko-KR" sz="110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2M</a:t>
              </a: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B04DA33-0817-4B7B-A23B-68E3527D40B0}"/>
              </a:ext>
            </a:extLst>
          </p:cNvPr>
          <p:cNvSpPr/>
          <p:nvPr/>
        </p:nvSpPr>
        <p:spPr>
          <a:xfrm>
            <a:off x="233680" y="1391912"/>
            <a:ext cx="3792782" cy="1681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Image result for 리니지2m 퍼플&quot;">
            <a:extLst>
              <a:ext uri="{FF2B5EF4-FFF2-40B4-BE49-F238E27FC236}">
                <a16:creationId xmlns:a16="http://schemas.microsoft.com/office/drawing/2014/main" id="{DE405368-0AEA-45B6-89C9-EE7749770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9" r="11653"/>
          <a:stretch/>
        </p:blipFill>
        <p:spPr bwMode="auto">
          <a:xfrm>
            <a:off x="1956537" y="1508552"/>
            <a:ext cx="1904410" cy="1401634"/>
          </a:xfrm>
          <a:prstGeom prst="roundRect">
            <a:avLst>
              <a:gd name="adj" fmla="val 682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리니지2m&quot;">
            <a:extLst>
              <a:ext uri="{FF2B5EF4-FFF2-40B4-BE49-F238E27FC236}">
                <a16:creationId xmlns:a16="http://schemas.microsoft.com/office/drawing/2014/main" id="{50B542F8-906F-4B3C-B813-8B396579D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r="7193"/>
          <a:stretch/>
        </p:blipFill>
        <p:spPr bwMode="auto">
          <a:xfrm>
            <a:off x="356549" y="1508552"/>
            <a:ext cx="1599988" cy="1401634"/>
          </a:xfrm>
          <a:prstGeom prst="roundRect">
            <a:avLst>
              <a:gd name="adj" fmla="val 86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BC9D529-DB09-4ED9-99CA-D7C8ABD692DD}"/>
              </a:ext>
            </a:extLst>
          </p:cNvPr>
          <p:cNvSpPr/>
          <p:nvPr/>
        </p:nvSpPr>
        <p:spPr>
          <a:xfrm>
            <a:off x="233680" y="4462615"/>
            <a:ext cx="11677406" cy="1287624"/>
          </a:xfrm>
          <a:prstGeom prst="roundRect">
            <a:avLst>
              <a:gd name="adj" fmla="val 1796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spcCol="360000"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아닌 모바일을 기준으로 개발하기 때문에 상대적으로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보다 개발 과정이 수월할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단점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개발력의 여하에 따라 에뮬레이터를 직접 개발 하는 것이 부담 될 수 있음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버전을 기반으로 개발 하기 때문에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크로스 플랫폼 지원 보다 그래픽 등의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포퍼먼스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적 부분에서 최적화 등의 이슈를 겪을 수 있음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76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EC6134-B412-4DA1-B5DF-C706A8EAB404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이외 사례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3979038-47D9-4A6A-AE13-75E79CF63F5B}"/>
              </a:ext>
            </a:extLst>
          </p:cNvPr>
          <p:cNvSpPr/>
          <p:nvPr/>
        </p:nvSpPr>
        <p:spPr>
          <a:xfrm>
            <a:off x="5362574" y="2759606"/>
            <a:ext cx="6548511" cy="1058324"/>
          </a:xfrm>
          <a:prstGeom prst="roundRect">
            <a:avLst>
              <a:gd name="adj" fmla="val 85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하스스톤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CCG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수집형 카드 게임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게임이라 복잡한 조작도 없고 플랫폼 차이에 따른 유저들의 플레이 차이가 적어서 크로스 플랫폼을 제작하는 것이 용이했다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29E839-4F4D-406E-BD8A-EF18C396F442}"/>
              </a:ext>
            </a:extLst>
          </p:cNvPr>
          <p:cNvSpPr/>
          <p:nvPr/>
        </p:nvSpPr>
        <p:spPr>
          <a:xfrm>
            <a:off x="5362573" y="5510042"/>
            <a:ext cx="6548512" cy="1058324"/>
          </a:xfrm>
          <a:prstGeom prst="roundRect">
            <a:avLst>
              <a:gd name="adj" fmla="val 933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데스티니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 플랫폼이지만 크로스 세이브를 지원함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플랫폼 마다 유저 그룹은 분리 되어 있지만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된 계정 하나로 다른 플랫폼에서도 해당 계정의 캐릭터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아이템 등을 이용 할 수 있는 서비스 및 시스템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880A7B-600D-4436-A256-25C1504A7D91}"/>
              </a:ext>
            </a:extLst>
          </p:cNvPr>
          <p:cNvSpPr/>
          <p:nvPr/>
        </p:nvSpPr>
        <p:spPr>
          <a:xfrm>
            <a:off x="5362574" y="4113164"/>
            <a:ext cx="6548511" cy="1058324"/>
          </a:xfrm>
          <a:prstGeom prst="roundRect">
            <a:avLst>
              <a:gd name="adj" fmla="val 109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테라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검은 사막 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PS4 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현재는 크로스 플랫폼은 아니나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소니의 행보에 발맞춰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XBOX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발매 했던 테라와 검은 사막이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PS4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출시 한 것은 주목해 볼만 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D6D5EE-47CF-4DD1-8CC8-6D83B0C4D62A}"/>
              </a:ext>
            </a:extLst>
          </p:cNvPr>
          <p:cNvSpPr/>
          <p:nvPr/>
        </p:nvSpPr>
        <p:spPr>
          <a:xfrm>
            <a:off x="5362574" y="1391988"/>
            <a:ext cx="6548511" cy="1058324"/>
          </a:xfrm>
          <a:prstGeom prst="roundRect">
            <a:avLst>
              <a:gd name="adj" fmla="val 109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마인크래프트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PS(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소니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포트나이트를 시작으로 콘솔 간 크로스 플레이를 적극적으로 지원하면서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마인크래프트 역시 모든 플랫폼에서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플레이가 가능한 게임이 되었다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F25522-2629-4FDF-B296-3FB85F39C3F3}"/>
              </a:ext>
            </a:extLst>
          </p:cNvPr>
          <p:cNvSpPr/>
          <p:nvPr/>
        </p:nvSpPr>
        <p:spPr>
          <a:xfrm>
            <a:off x="9070244" y="2390275"/>
            <a:ext cx="2840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https://www.minecraft.net/ko-kr/article/ps4-news</a:t>
            </a:r>
            <a:endParaRPr lang="en-US" sz="1000" dirty="0"/>
          </a:p>
        </p:txBody>
      </p:sp>
      <p:pic>
        <p:nvPicPr>
          <p:cNvPr id="1026" name="Picture 2" descr="Image result for minecraft cross platform&quot;">
            <a:extLst>
              <a:ext uri="{FF2B5EF4-FFF2-40B4-BE49-F238E27FC236}">
                <a16:creationId xmlns:a16="http://schemas.microsoft.com/office/drawing/2014/main" id="{217EDC1A-F863-4419-8362-892799210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t="8408" r="32055" b="22163"/>
          <a:stretch/>
        </p:blipFill>
        <p:spPr bwMode="auto">
          <a:xfrm>
            <a:off x="233679" y="1391988"/>
            <a:ext cx="2409112" cy="2423736"/>
          </a:xfrm>
          <a:prstGeom prst="roundRect">
            <a:avLst>
              <a:gd name="adj" fmla="val 51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하스스톤&quot;">
            <a:extLst>
              <a:ext uri="{FF2B5EF4-FFF2-40B4-BE49-F238E27FC236}">
                <a16:creationId xmlns:a16="http://schemas.microsoft.com/office/drawing/2014/main" id="{B1014969-9461-4C66-B082-9C3499F38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r="17428" b="3061"/>
          <a:stretch/>
        </p:blipFill>
        <p:spPr bwMode="auto">
          <a:xfrm>
            <a:off x="2642792" y="1581333"/>
            <a:ext cx="2509524" cy="21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65BAA-8B0E-4425-B700-EDF43754CC2E}"/>
              </a:ext>
            </a:extLst>
          </p:cNvPr>
          <p:cNvSpPr/>
          <p:nvPr/>
        </p:nvSpPr>
        <p:spPr>
          <a:xfrm>
            <a:off x="6525673" y="5171488"/>
            <a:ext cx="54326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hlinkClick r:id="rId5"/>
              </a:rPr>
              <a:t>https://m.post.naver.com/viewer/postView.nhn?volumeNo=16968252&amp;memberNo=19217732</a:t>
            </a:r>
            <a:r>
              <a:rPr lang="en-US" altLang="ko-KR" sz="800" dirty="0"/>
              <a:t> </a:t>
            </a:r>
            <a:r>
              <a:rPr lang="ko-KR" altLang="en-US" sz="800" dirty="0" err="1"/>
              <a:t>검은사막</a:t>
            </a:r>
            <a:endParaRPr lang="ko-KR" altLang="en-US" sz="800" dirty="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F0D36922-75BA-47DE-8B87-CE8D772DF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35"/>
          <a:stretch/>
        </p:blipFill>
        <p:spPr bwMode="auto">
          <a:xfrm>
            <a:off x="233680" y="4113090"/>
            <a:ext cx="2409112" cy="1163577"/>
          </a:xfrm>
          <a:prstGeom prst="roundRect">
            <a:avLst>
              <a:gd name="adj" fmla="val 56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mage result for 데스티니2 크로스세이브&quot;">
            <a:extLst>
              <a:ext uri="{FF2B5EF4-FFF2-40B4-BE49-F238E27FC236}">
                <a16:creationId xmlns:a16="http://schemas.microsoft.com/office/drawing/2014/main" id="{B4F15DF2-30CE-4D50-AABE-3565E8ACF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1" b="5540"/>
          <a:stretch/>
        </p:blipFill>
        <p:spPr bwMode="auto">
          <a:xfrm>
            <a:off x="2641985" y="5275165"/>
            <a:ext cx="2409112" cy="1280053"/>
          </a:xfrm>
          <a:prstGeom prst="roundRect">
            <a:avLst>
              <a:gd name="adj" fmla="val 77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F6ECCF00-A190-4587-BC21-431BEB1F2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9" b="13811"/>
          <a:stretch/>
        </p:blipFill>
        <p:spPr bwMode="auto">
          <a:xfrm>
            <a:off x="1595534" y="4108679"/>
            <a:ext cx="1047257" cy="116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데스티니2 크로스세이브&quot;">
            <a:extLst>
              <a:ext uri="{FF2B5EF4-FFF2-40B4-BE49-F238E27FC236}">
                <a16:creationId xmlns:a16="http://schemas.microsoft.com/office/drawing/2014/main" id="{9042D8A2-56A4-4931-959D-A864666D2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3" t="55" r="24922" b="47810"/>
          <a:stretch/>
        </p:blipFill>
        <p:spPr bwMode="auto">
          <a:xfrm>
            <a:off x="236269" y="5276666"/>
            <a:ext cx="2405716" cy="1280053"/>
          </a:xfrm>
          <a:prstGeom prst="roundRect">
            <a:avLst>
              <a:gd name="adj" fmla="val 86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데스티니2 크로스세이브&quot;">
            <a:extLst>
              <a:ext uri="{FF2B5EF4-FFF2-40B4-BE49-F238E27FC236}">
                <a16:creationId xmlns:a16="http://schemas.microsoft.com/office/drawing/2014/main" id="{E8A9A48F-E228-410E-A8F9-AA4EDA8D6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0" r="24924" b="47866"/>
          <a:stretch/>
        </p:blipFill>
        <p:spPr bwMode="auto">
          <a:xfrm>
            <a:off x="1912355" y="5275165"/>
            <a:ext cx="728822" cy="128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mage result for 테라 ps4&quot;">
            <a:extLst>
              <a:ext uri="{FF2B5EF4-FFF2-40B4-BE49-F238E27FC236}">
                <a16:creationId xmlns:a16="http://schemas.microsoft.com/office/drawing/2014/main" id="{BB7A7739-26FF-4DA4-87ED-0396184C3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95"/>
          <a:stretch/>
        </p:blipFill>
        <p:spPr bwMode="auto">
          <a:xfrm>
            <a:off x="2642789" y="4108680"/>
            <a:ext cx="2409112" cy="1170892"/>
          </a:xfrm>
          <a:prstGeom prst="roundRect">
            <a:avLst>
              <a:gd name="adj" fmla="val 90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minecraft cross platform&quot;">
            <a:extLst>
              <a:ext uri="{FF2B5EF4-FFF2-40B4-BE49-F238E27FC236}">
                <a16:creationId xmlns:a16="http://schemas.microsoft.com/office/drawing/2014/main" id="{D2BA45C7-3987-4587-8CDE-48C644BF0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6" t="8473" r="32055" b="22098"/>
          <a:stretch/>
        </p:blipFill>
        <p:spPr bwMode="auto">
          <a:xfrm>
            <a:off x="1511558" y="1394194"/>
            <a:ext cx="1131231" cy="2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하스스톤&quot;">
            <a:extLst>
              <a:ext uri="{FF2B5EF4-FFF2-40B4-BE49-F238E27FC236}">
                <a16:creationId xmlns:a16="http://schemas.microsoft.com/office/drawing/2014/main" id="{C71DC820-E801-4453-92FA-5D34146A3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t="90969" r="17428" b="3061"/>
          <a:stretch/>
        </p:blipFill>
        <p:spPr bwMode="auto">
          <a:xfrm flipV="1">
            <a:off x="2642792" y="3688298"/>
            <a:ext cx="2509524" cy="129632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하스스톤&quot;">
            <a:extLst>
              <a:ext uri="{FF2B5EF4-FFF2-40B4-BE49-F238E27FC236}">
                <a16:creationId xmlns:a16="http://schemas.microsoft.com/office/drawing/2014/main" id="{BF2D7424-F9C8-45BF-8110-7E9052A2E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r="17428" b="91177"/>
          <a:stretch/>
        </p:blipFill>
        <p:spPr bwMode="auto">
          <a:xfrm flipV="1">
            <a:off x="2642792" y="1394191"/>
            <a:ext cx="2509524" cy="193985"/>
          </a:xfrm>
          <a:prstGeom prst="roundRect">
            <a:avLst>
              <a:gd name="adj" fmla="val 293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하스스톤&quot;">
            <a:extLst>
              <a:ext uri="{FF2B5EF4-FFF2-40B4-BE49-F238E27FC236}">
                <a16:creationId xmlns:a16="http://schemas.microsoft.com/office/drawing/2014/main" id="{474EA280-F412-4890-ADB7-BA918E43E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r="47544" b="91201"/>
          <a:stretch/>
        </p:blipFill>
        <p:spPr bwMode="auto">
          <a:xfrm flipV="1">
            <a:off x="2642792" y="1393674"/>
            <a:ext cx="1343992" cy="19155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하스스톤&quot;">
            <a:extLst>
              <a:ext uri="{FF2B5EF4-FFF2-40B4-BE49-F238E27FC236}">
                <a16:creationId xmlns:a16="http://schemas.microsoft.com/office/drawing/2014/main" id="{C618C18F-DF6B-42D7-A15E-DD100ABEF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t="90969" r="68494" b="3215"/>
          <a:stretch/>
        </p:blipFill>
        <p:spPr bwMode="auto">
          <a:xfrm flipV="1">
            <a:off x="2642789" y="3691658"/>
            <a:ext cx="533227" cy="126272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하스스톤&quot;">
            <a:extLst>
              <a:ext uri="{FF2B5EF4-FFF2-40B4-BE49-F238E27FC236}">
                <a16:creationId xmlns:a16="http://schemas.microsoft.com/office/drawing/2014/main" id="{5908C939-BEEA-4606-A646-6B66FAEF9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6" t="94230" r="17428" b="3215"/>
          <a:stretch/>
        </p:blipFill>
        <p:spPr bwMode="auto">
          <a:xfrm flipV="1">
            <a:off x="4821554" y="3691658"/>
            <a:ext cx="330757" cy="5547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Image result for 하스스톤&quot;">
            <a:extLst>
              <a:ext uri="{FF2B5EF4-FFF2-40B4-BE49-F238E27FC236}">
                <a16:creationId xmlns:a16="http://schemas.microsoft.com/office/drawing/2014/main" id="{F4EDA9DD-7B6B-41A4-9206-A3C5D7272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5" r="17427" b="94021"/>
          <a:stretch/>
        </p:blipFill>
        <p:spPr bwMode="auto">
          <a:xfrm flipV="1">
            <a:off x="4775835" y="1455061"/>
            <a:ext cx="376475" cy="130162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Image result for 테라 ps4&quot;">
            <a:extLst>
              <a:ext uri="{FF2B5EF4-FFF2-40B4-BE49-F238E27FC236}">
                <a16:creationId xmlns:a16="http://schemas.microsoft.com/office/drawing/2014/main" id="{C264551E-78FA-4E02-9E2B-E44A34A84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9076" b="13485"/>
          <a:stretch/>
        </p:blipFill>
        <p:spPr bwMode="auto">
          <a:xfrm>
            <a:off x="2641984" y="4108679"/>
            <a:ext cx="263141" cy="1172393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데스티니2 크로스세이브&quot;">
            <a:extLst>
              <a:ext uri="{FF2B5EF4-FFF2-40B4-BE49-F238E27FC236}">
                <a16:creationId xmlns:a16="http://schemas.microsoft.com/office/drawing/2014/main" id="{A9639562-E58F-4AEB-AE0B-BCEC8CAC0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" r="89514" b="5540"/>
          <a:stretch/>
        </p:blipFill>
        <p:spPr bwMode="auto">
          <a:xfrm>
            <a:off x="2641985" y="5281074"/>
            <a:ext cx="263140" cy="1274144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4F745FA-B816-4F8E-8AD7-5530D6902D78}"/>
              </a:ext>
            </a:extLst>
          </p:cNvPr>
          <p:cNvSpPr/>
          <p:nvPr/>
        </p:nvSpPr>
        <p:spPr>
          <a:xfrm>
            <a:off x="234241" y="5286379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4-1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8F6F89C-9ED0-4E15-9A88-0E1CBA20E725}"/>
              </a:ext>
            </a:extLst>
          </p:cNvPr>
          <p:cNvSpPr/>
          <p:nvPr/>
        </p:nvSpPr>
        <p:spPr>
          <a:xfrm>
            <a:off x="234241" y="1382276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B893690-8B0D-4CEF-B66F-F4C0A6779ED9}"/>
              </a:ext>
            </a:extLst>
          </p:cNvPr>
          <p:cNvSpPr/>
          <p:nvPr/>
        </p:nvSpPr>
        <p:spPr>
          <a:xfrm>
            <a:off x="2636483" y="1382276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781A21-4A2A-4973-BF62-8380068AB12F}"/>
              </a:ext>
            </a:extLst>
          </p:cNvPr>
          <p:cNvSpPr/>
          <p:nvPr/>
        </p:nvSpPr>
        <p:spPr>
          <a:xfrm>
            <a:off x="2646008" y="5286379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28CA7C-9110-46E9-85DC-46CD259B5AA8}"/>
              </a:ext>
            </a:extLst>
          </p:cNvPr>
          <p:cNvSpPr/>
          <p:nvPr/>
        </p:nvSpPr>
        <p:spPr>
          <a:xfrm>
            <a:off x="234241" y="4110884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07E285A-2126-4105-B1C5-62BD2685EC4E}"/>
              </a:ext>
            </a:extLst>
          </p:cNvPr>
          <p:cNvSpPr/>
          <p:nvPr/>
        </p:nvSpPr>
        <p:spPr>
          <a:xfrm>
            <a:off x="2636483" y="4101359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ED271AB-BB8C-4E91-BAC6-5E4CA8C0D419}"/>
              </a:ext>
            </a:extLst>
          </p:cNvPr>
          <p:cNvSpPr/>
          <p:nvPr/>
        </p:nvSpPr>
        <p:spPr>
          <a:xfrm>
            <a:off x="5379590" y="5475724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4601CCD-468B-4EA6-8ACD-AB51E62FBA6F}"/>
              </a:ext>
            </a:extLst>
          </p:cNvPr>
          <p:cNvSpPr/>
          <p:nvPr/>
        </p:nvSpPr>
        <p:spPr>
          <a:xfrm>
            <a:off x="5362568" y="1382276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1A519C1-CA18-410B-AC1A-D96B8503DA77}"/>
              </a:ext>
            </a:extLst>
          </p:cNvPr>
          <p:cNvSpPr/>
          <p:nvPr/>
        </p:nvSpPr>
        <p:spPr>
          <a:xfrm>
            <a:off x="5362567" y="2761634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B20F0DC-D10E-4F9E-B5D3-EB53395209A2}"/>
              </a:ext>
            </a:extLst>
          </p:cNvPr>
          <p:cNvSpPr/>
          <p:nvPr/>
        </p:nvSpPr>
        <p:spPr>
          <a:xfrm>
            <a:off x="5379590" y="4101359"/>
            <a:ext cx="609637" cy="26750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13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C869282-82D9-46D5-98C0-A13F6EE9DF89}"/>
              </a:ext>
            </a:extLst>
          </p:cNvPr>
          <p:cNvSpPr/>
          <p:nvPr/>
        </p:nvSpPr>
        <p:spPr>
          <a:xfrm>
            <a:off x="8162201" y="1391911"/>
            <a:ext cx="3747165" cy="1681221"/>
          </a:xfrm>
          <a:prstGeom prst="roundRect">
            <a:avLst>
              <a:gd name="adj" fmla="val 703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Picture 2" descr="포트나이트 간담회 이미지">
            <a:extLst>
              <a:ext uri="{FF2B5EF4-FFF2-40B4-BE49-F238E27FC236}">
                <a16:creationId xmlns:a16="http://schemas.microsoft.com/office/drawing/2014/main" id="{E5E6FDBC-F2A4-4C85-8206-2998A0608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31003" r="2362" b="6282"/>
          <a:stretch/>
        </p:blipFill>
        <p:spPr bwMode="auto">
          <a:xfrm>
            <a:off x="231961" y="1391911"/>
            <a:ext cx="3747165" cy="1385711"/>
          </a:xfrm>
          <a:prstGeom prst="roundRect">
            <a:avLst>
              <a:gd name="adj" fmla="val 113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AACEB1-B31F-4136-9D37-A5284B7D28AD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내용 정리 페이지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B5BD45D-F1DB-454F-A55A-70C0C6AD91D0}"/>
              </a:ext>
            </a:extLst>
          </p:cNvPr>
          <p:cNvSpPr/>
          <p:nvPr/>
        </p:nvSpPr>
        <p:spPr>
          <a:xfrm>
            <a:off x="233679" y="3267852"/>
            <a:ext cx="11677406" cy="3271844"/>
          </a:xfrm>
          <a:prstGeom prst="roundRect">
            <a:avLst>
              <a:gd name="adj" fmla="val 31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9">
            <a:extLst>
              <a:ext uri="{FF2B5EF4-FFF2-40B4-BE49-F238E27FC236}">
                <a16:creationId xmlns:a16="http://schemas.microsoft.com/office/drawing/2014/main" id="{C85D05D3-316D-4F94-B905-AEE321D07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18486"/>
              </p:ext>
            </p:extLst>
          </p:nvPr>
        </p:nvGraphicFramePr>
        <p:xfrm>
          <a:off x="231961" y="3429000"/>
          <a:ext cx="11677405" cy="2887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10">
                  <a:extLst>
                    <a:ext uri="{9D8B030D-6E8A-4147-A177-3AD203B41FA5}">
                      <a16:colId xmlns:a16="http://schemas.microsoft.com/office/drawing/2014/main" val="1251540339"/>
                    </a:ext>
                  </a:extLst>
                </a:gridCol>
                <a:gridCol w="1894115">
                  <a:extLst>
                    <a:ext uri="{9D8B030D-6E8A-4147-A177-3AD203B41FA5}">
                      <a16:colId xmlns:a16="http://schemas.microsoft.com/office/drawing/2014/main" val="3483432449"/>
                    </a:ext>
                  </a:extLst>
                </a:gridCol>
                <a:gridCol w="9231480">
                  <a:extLst>
                    <a:ext uri="{9D8B030D-6E8A-4147-A177-3AD203B41FA5}">
                      <a16:colId xmlns:a16="http://schemas.microsoft.com/office/drawing/2014/main" val="1807927621"/>
                    </a:ext>
                  </a:extLst>
                </a:gridCol>
              </a:tblGrid>
              <a:tr h="35986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582363"/>
                  </a:ext>
                </a:extLst>
              </a:tr>
              <a:tr h="84265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크로스 플랫폼 지원 의도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포트나이트는 양질의 경기를 제공하기 위해 다양한 플랫폼의 유저들을 통합하여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 유저 수를 늘리고 </a:t>
                      </a:r>
                      <a:r>
                        <a:rPr lang="ko-KR" altLang="en-US" sz="1200" b="1" dirty="0">
                          <a:solidFill>
                            <a:srgbClr val="0554F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매치 메이킹 시 실력 대 별 유저 그룹을 최대한 확보하였다</a:t>
                      </a:r>
                      <a:r>
                        <a:rPr lang="en-US" altLang="ko-KR" sz="1200" b="1" dirty="0">
                          <a:solidFill>
                            <a:srgbClr val="0554F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1" dirty="0">
                        <a:solidFill>
                          <a:srgbClr val="0554F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832768"/>
                  </a:ext>
                </a:extLst>
              </a:tr>
              <a:tr h="84265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플랫폼 별 보조 시스템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각 플랫폼 별로 출력 기기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 기기에서 차이를 보인다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이러한 것이 기존 사용자 경험에 반하지 않도록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하드웨어의 특성에 따라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 기기의 숙련도에 따른 사용자의 경험이 기존 플랫폼이나 </a:t>
                      </a:r>
                      <a:r>
                        <a:rPr lang="ko-KR" altLang="en-US" sz="1200" b="1" dirty="0">
                          <a:solidFill>
                            <a:srgbClr val="0554F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 플랫폼과 사용자 경험의 격차를 줄이기 위해 각 플랫폼에 맞는 보조 시스템을 지원</a:t>
                      </a:r>
                      <a:r>
                        <a:rPr lang="en-US" altLang="ko-KR" sz="1200" b="1" dirty="0">
                          <a:solidFill>
                            <a:srgbClr val="0554F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1" dirty="0">
                        <a:solidFill>
                          <a:srgbClr val="0554F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759802"/>
                  </a:ext>
                </a:extLst>
              </a:tr>
              <a:tr h="842653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매치 메이킹 시스템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매치 메이킹이 있는 경쟁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협력 게임의 경우 각 플랫폼 별 사용자 경험에 유의해야 한다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플랫폼의 조작에 관한 보조 시스템이 있더라도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0554F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 유저들은 입력 기기에 따른 차이가 경쟁에 영향을 줄 것이라는 경향이 있었다</a:t>
                      </a:r>
                      <a:r>
                        <a:rPr lang="en-US" altLang="ko-KR" sz="1200" b="1" dirty="0">
                          <a:solidFill>
                            <a:srgbClr val="0554F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1" dirty="0">
                        <a:solidFill>
                          <a:srgbClr val="0554F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541277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77E4597-9614-4FA1-A6F5-5BD40399721A}"/>
              </a:ext>
            </a:extLst>
          </p:cNvPr>
          <p:cNvSpPr/>
          <p:nvPr/>
        </p:nvSpPr>
        <p:spPr>
          <a:xfrm>
            <a:off x="4220749" y="1391911"/>
            <a:ext cx="3747165" cy="1681221"/>
          </a:xfrm>
          <a:prstGeom prst="roundRect">
            <a:avLst>
              <a:gd name="adj" fmla="val 703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94E21EF-93A8-44F2-A694-4E2261F90C23}"/>
              </a:ext>
            </a:extLst>
          </p:cNvPr>
          <p:cNvSpPr/>
          <p:nvPr/>
        </p:nvSpPr>
        <p:spPr>
          <a:xfrm>
            <a:off x="231961" y="1391911"/>
            <a:ext cx="609637" cy="267504"/>
          </a:xfrm>
          <a:prstGeom prst="roundRect">
            <a:avLst>
              <a:gd name="adj" fmla="val 30619"/>
            </a:avLst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14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76D5B12-0B99-45C8-B0A3-E869568B9B0A}"/>
              </a:ext>
            </a:extLst>
          </p:cNvPr>
          <p:cNvSpPr/>
          <p:nvPr/>
        </p:nvSpPr>
        <p:spPr>
          <a:xfrm>
            <a:off x="871853" y="2777622"/>
            <a:ext cx="2467382" cy="28301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Why?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85CDED-96AA-45E2-A9C7-A74091E00B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5" t="2312" r="29637" b="16326"/>
          <a:stretch/>
        </p:blipFill>
        <p:spPr>
          <a:xfrm rot="16200000">
            <a:off x="4628501" y="2394140"/>
            <a:ext cx="316646" cy="6375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575EE4-CF85-4E78-AC71-307F6F5C4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12925" r="6644" b="28708"/>
          <a:stretch/>
        </p:blipFill>
        <p:spPr>
          <a:xfrm>
            <a:off x="4491993" y="1513509"/>
            <a:ext cx="663842" cy="44778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31B92D8-21D2-4BB8-9C85-9120C8326A31}"/>
              </a:ext>
            </a:extLst>
          </p:cNvPr>
          <p:cNvSpPr/>
          <p:nvPr/>
        </p:nvSpPr>
        <p:spPr>
          <a:xfrm>
            <a:off x="4220749" y="1377899"/>
            <a:ext cx="609637" cy="267504"/>
          </a:xfrm>
          <a:prstGeom prst="roundRect">
            <a:avLst>
              <a:gd name="adj" fmla="val 30619"/>
            </a:avLst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sz="14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506DEE5-EDD6-4CDE-A2C4-BBB2FBE9BA77}"/>
              </a:ext>
            </a:extLst>
          </p:cNvPr>
          <p:cNvSpPr/>
          <p:nvPr/>
        </p:nvSpPr>
        <p:spPr>
          <a:xfrm>
            <a:off x="8162201" y="1377899"/>
            <a:ext cx="609637" cy="267504"/>
          </a:xfrm>
          <a:prstGeom prst="roundRect">
            <a:avLst>
              <a:gd name="adj" fmla="val 30619"/>
            </a:avLst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sz="14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D182884-95A0-48F4-A9F8-AA2A18D611DF}"/>
              </a:ext>
            </a:extLst>
          </p:cNvPr>
          <p:cNvSpPr/>
          <p:nvPr/>
        </p:nvSpPr>
        <p:spPr>
          <a:xfrm>
            <a:off x="6892164" y="1808930"/>
            <a:ext cx="942522" cy="822299"/>
          </a:xfrm>
          <a:prstGeom prst="roundRect">
            <a:avLst>
              <a:gd name="adj" fmla="val 7036"/>
            </a:avLst>
          </a:prstGeom>
          <a:solidFill>
            <a:srgbClr val="80B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공평한 경쟁</a:t>
            </a:r>
            <a:endParaRPr lang="en-US" altLang="ko-KR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28BA45-8388-4472-8D90-0A9D376823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t="14694" r="6372" b="29115"/>
          <a:stretch/>
        </p:blipFill>
        <p:spPr>
          <a:xfrm>
            <a:off x="4483645" y="2052365"/>
            <a:ext cx="609637" cy="395881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1DB2EF1-FF5C-4320-83BD-560B7C559876}"/>
              </a:ext>
            </a:extLst>
          </p:cNvPr>
          <p:cNvSpPr/>
          <p:nvPr/>
        </p:nvSpPr>
        <p:spPr>
          <a:xfrm>
            <a:off x="5205560" y="1808932"/>
            <a:ext cx="1054801" cy="822298"/>
          </a:xfrm>
          <a:prstGeom prst="roundRect">
            <a:avLst>
              <a:gd name="adj" fmla="val 7036"/>
            </a:avLst>
          </a:prstGeom>
          <a:solidFill>
            <a:srgbClr val="80B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별 보조 시스템</a:t>
            </a:r>
            <a:endParaRPr lang="en-US" altLang="ko-KR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5A316BC-0CE6-43FB-A15D-F5AFC62008A5}"/>
              </a:ext>
            </a:extLst>
          </p:cNvPr>
          <p:cNvSpPr/>
          <p:nvPr/>
        </p:nvSpPr>
        <p:spPr>
          <a:xfrm>
            <a:off x="6316370" y="1939042"/>
            <a:ext cx="531845" cy="51758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9D4DB67-7186-4C29-AEF9-CD8555A0EBFC}"/>
              </a:ext>
            </a:extLst>
          </p:cNvPr>
          <p:cNvGrpSpPr/>
          <p:nvPr/>
        </p:nvGrpSpPr>
        <p:grpSpPr>
          <a:xfrm>
            <a:off x="8362117" y="2048175"/>
            <a:ext cx="3373478" cy="501455"/>
            <a:chOff x="8362117" y="2457488"/>
            <a:chExt cx="3373478" cy="50145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2BF06F6-7654-4CE7-9E3C-EAFF0D3EAC06}"/>
                </a:ext>
              </a:extLst>
            </p:cNvPr>
            <p:cNvSpPr/>
            <p:nvPr/>
          </p:nvSpPr>
          <p:spPr>
            <a:xfrm>
              <a:off x="8362117" y="2486813"/>
              <a:ext cx="3373478" cy="472130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28665A8-E110-44BF-9C11-A04271D0E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t="14694" r="6372" b="29115"/>
            <a:stretch/>
          </p:blipFill>
          <p:spPr>
            <a:xfrm>
              <a:off x="8522452" y="2562983"/>
              <a:ext cx="609637" cy="39588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88FE45C-4120-45D1-BCA5-5E9466561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55" t="2312" r="29637" b="16326"/>
            <a:stretch/>
          </p:blipFill>
          <p:spPr>
            <a:xfrm rot="16200000">
              <a:off x="9876743" y="2437357"/>
              <a:ext cx="316646" cy="63755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4A9A77F-E349-49FE-B72B-F15A8971B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6" t="12925" r="6644" b="28708"/>
            <a:stretch/>
          </p:blipFill>
          <p:spPr>
            <a:xfrm>
              <a:off x="10966000" y="2498988"/>
              <a:ext cx="663842" cy="447780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4C979C7-E7FB-4BAC-83A6-389E78B91C9B}"/>
                </a:ext>
              </a:extLst>
            </p:cNvPr>
            <p:cNvSpPr/>
            <p:nvPr/>
          </p:nvSpPr>
          <p:spPr>
            <a:xfrm>
              <a:off x="9109932" y="2457488"/>
              <a:ext cx="660086" cy="472130"/>
            </a:xfrm>
            <a:prstGeom prst="round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vs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6CB0514-67B7-42E2-A429-AE9614BE65DF}"/>
                </a:ext>
              </a:extLst>
            </p:cNvPr>
            <p:cNvSpPr/>
            <p:nvPr/>
          </p:nvSpPr>
          <p:spPr>
            <a:xfrm>
              <a:off x="10317154" y="2457488"/>
              <a:ext cx="660086" cy="472130"/>
            </a:xfrm>
            <a:prstGeom prst="round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vs</a:t>
              </a:r>
            </a:p>
          </p:txBody>
        </p:sp>
      </p:grp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75994BEA-8CC8-4F46-9F53-D8ABE430E07F}"/>
              </a:ext>
            </a:extLst>
          </p:cNvPr>
          <p:cNvSpPr/>
          <p:nvPr/>
        </p:nvSpPr>
        <p:spPr>
          <a:xfrm>
            <a:off x="9395984" y="1656639"/>
            <a:ext cx="1250246" cy="333174"/>
          </a:xfrm>
          <a:prstGeom prst="wedgeRoundRectCallout">
            <a:avLst>
              <a:gd name="adj1" fmla="val -6742"/>
              <a:gd name="adj2" fmla="val 9610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공정한가요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6434404-8210-4558-B87D-79A8E39135EA}"/>
              </a:ext>
            </a:extLst>
          </p:cNvPr>
          <p:cNvSpPr/>
          <p:nvPr/>
        </p:nvSpPr>
        <p:spPr>
          <a:xfrm>
            <a:off x="5102262" y="2781199"/>
            <a:ext cx="1984138" cy="283011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How?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F6525DA-82F3-4434-8B6E-0C44FEC3375F}"/>
              </a:ext>
            </a:extLst>
          </p:cNvPr>
          <p:cNvSpPr/>
          <p:nvPr/>
        </p:nvSpPr>
        <p:spPr>
          <a:xfrm>
            <a:off x="9048712" y="2800658"/>
            <a:ext cx="2000288" cy="267504"/>
          </a:xfrm>
          <a:prstGeom prst="roundRect">
            <a:avLst>
              <a:gd name="adj" fmla="val 50000"/>
            </a:avLst>
          </a:prstGeom>
          <a:solidFill>
            <a:schemeClr val="bg1">
              <a:alpha val="75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sz="20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70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29B8F80-2594-4A5B-AC0D-BF94286166AE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고려 사항 정의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C737A12-74A3-45C4-AAD8-38DBFFAC1738}"/>
              </a:ext>
            </a:extLst>
          </p:cNvPr>
          <p:cNvSpPr/>
          <p:nvPr/>
        </p:nvSpPr>
        <p:spPr>
          <a:xfrm>
            <a:off x="257297" y="1551063"/>
            <a:ext cx="11677406" cy="2132869"/>
          </a:xfrm>
          <a:prstGeom prst="roundRect">
            <a:avLst>
              <a:gd name="adj" fmla="val 42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고려사항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플랫폼을 위한 시스템을 만들어야 하는가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플랫폼을 왜 지원 해야 하는지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목표가 정확해야 부합하는 각종 시스템을 만들 수 있다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플랫폼은 장르에 따라 필요 하지 않을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퍼즐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캐주얼 등 매치 메이킹이 없고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사람들과 협력 및 경쟁하지 않는다면 필요하지 않다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 별 특징에 따라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단순히 멀티플랫폼 수준의 시스템만 필요한 것은 낮은 크로스 플랫폼 개발 난이도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플랫폼이 야기하는 상황에 대한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시스템이 많이 필요한 장르를 높은 크로스 플랫폼 개발 난이도로 구분함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53AB45E-18A6-4D7B-BDF8-704A547A3CD0}"/>
              </a:ext>
            </a:extLst>
          </p:cNvPr>
          <p:cNvSpPr/>
          <p:nvPr/>
        </p:nvSpPr>
        <p:spPr>
          <a:xfrm>
            <a:off x="11875200" y="6568366"/>
            <a:ext cx="316800" cy="3183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64A3A5-7D8C-41E1-8576-801C2B413EAA}"/>
              </a:ext>
            </a:extLst>
          </p:cNvPr>
          <p:cNvSpPr/>
          <p:nvPr/>
        </p:nvSpPr>
        <p:spPr>
          <a:xfrm>
            <a:off x="10273004" y="1232759"/>
            <a:ext cx="1918996" cy="3183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DBC4CD6-EF78-49A6-850F-70059F6CF0F9}"/>
              </a:ext>
            </a:extLst>
          </p:cNvPr>
          <p:cNvSpPr/>
          <p:nvPr/>
        </p:nvSpPr>
        <p:spPr>
          <a:xfrm>
            <a:off x="257297" y="4002236"/>
            <a:ext cx="11677406" cy="2566130"/>
          </a:xfrm>
          <a:prstGeom prst="roundRect">
            <a:avLst>
              <a:gd name="adj" fmla="val 343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장르 별로 크로스 플랫폼을 통해 성취하고자 하는 목표가 다르다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FPS, AOS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등은 유저 간 경쟁 기반의 게임으로 많은 활성 유저를 확보하여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매치 메이킹을 지원하거나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실력 대 별 유저를 많이 확보하여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 내 유저 간 실력 편차를 줄여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경기가 재미있게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만드는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경기의 질적인 향상이 예시 목표가 될 것이다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높은 필요도의 게임 중 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RPG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종류에 따라 필요도가 낮을 수 있고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게임들과 다른 성질의 문제를 가지고 있을 수 있다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기반으로 한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RPG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게임이 갑자기 모바일과 크로스 플랫폼 플레이를 지원한다면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유저들의 자동 사냥이나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상시 접속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압도적인 성장률은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유저들이 이미 쌓아 올렸던 것들에 대해 반발을 살 것이다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엔드 콘텐츠가 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PVP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 경쟁 하는 콘텐츠인 경우가 많아서 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RPG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높은 필요도로 분류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하였다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나머지 장르는 유저들 서로 경쟁 하는 것이 주된 콘텐츠인 경우이다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협력이 주된 콘텐츠의 경우에도 같이 매칭 되는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팀원의 실력에 대한 의문이나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불만이 입력기기의 차이나 플랫폼에 대한 불만으로 이어 질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6B52F93E-C36E-4BFF-936B-FF7B73374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65010"/>
              </p:ext>
            </p:extLst>
          </p:nvPr>
        </p:nvGraphicFramePr>
        <p:xfrm>
          <a:off x="257296" y="3009270"/>
          <a:ext cx="11677406" cy="674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8703">
                  <a:extLst>
                    <a:ext uri="{9D8B030D-6E8A-4147-A177-3AD203B41FA5}">
                      <a16:colId xmlns:a16="http://schemas.microsoft.com/office/drawing/2014/main" val="2779869913"/>
                    </a:ext>
                  </a:extLst>
                </a:gridCol>
                <a:gridCol w="5838703">
                  <a:extLst>
                    <a:ext uri="{9D8B030D-6E8A-4147-A177-3AD203B41FA5}">
                      <a16:colId xmlns:a16="http://schemas.microsoft.com/office/drawing/2014/main" val="4111426859"/>
                    </a:ext>
                  </a:extLst>
                </a:gridCol>
              </a:tblGrid>
              <a:tr h="3230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크로스 플랫폼 개발 난이도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낮은 크로스 플랫폼 개발 난이도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60035"/>
                  </a:ext>
                </a:extLst>
              </a:tr>
              <a:tr h="35164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FPS, MMORPG, AOS, 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레이싱</a:t>
                      </a: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스포츠</a:t>
                      </a: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격투 게임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TCG, 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오토 배틀러</a:t>
                      </a:r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리듬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400910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4724C56-5D64-4BE3-88E0-1E5C3D9C0AC2}"/>
              </a:ext>
            </a:extLst>
          </p:cNvPr>
          <p:cNvSpPr/>
          <p:nvPr/>
        </p:nvSpPr>
        <p:spPr>
          <a:xfrm>
            <a:off x="10273004" y="3683932"/>
            <a:ext cx="1918996" cy="3183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3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6D00DE-25FC-4D65-A2B8-2592A51842B6}"/>
              </a:ext>
            </a:extLst>
          </p:cNvPr>
          <p:cNvSpPr/>
          <p:nvPr/>
        </p:nvSpPr>
        <p:spPr>
          <a:xfrm>
            <a:off x="257297" y="746759"/>
            <a:ext cx="11677406" cy="3433355"/>
          </a:xfrm>
          <a:prstGeom prst="roundRect">
            <a:avLst>
              <a:gd name="adj" fmla="val 35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고려사항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보조 시스템이 어느 수준으로 필요한가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플랫폼의 입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 장치의 차이를 고려하여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플랫폼 마다 적용 될 보조 시스템의 수준을 결정 해야 한다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(FPS, TPS)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아래의 방식으로 적용 했으며 유사한 장르나 플레이 메커니즘이 비슷한 게임은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밴치마킹을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고려 할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4">
            <a:extLst>
              <a:ext uri="{FF2B5EF4-FFF2-40B4-BE49-F238E27FC236}">
                <a16:creationId xmlns:a16="http://schemas.microsoft.com/office/drawing/2014/main" id="{A0ACBAD4-5245-427C-A7A4-FED267FA3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06552"/>
              </p:ext>
            </p:extLst>
          </p:nvPr>
        </p:nvGraphicFramePr>
        <p:xfrm>
          <a:off x="257296" y="1752599"/>
          <a:ext cx="11677408" cy="242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352">
                  <a:extLst>
                    <a:ext uri="{9D8B030D-6E8A-4147-A177-3AD203B41FA5}">
                      <a16:colId xmlns:a16="http://schemas.microsoft.com/office/drawing/2014/main" val="2742055025"/>
                    </a:ext>
                  </a:extLst>
                </a:gridCol>
                <a:gridCol w="2919352">
                  <a:extLst>
                    <a:ext uri="{9D8B030D-6E8A-4147-A177-3AD203B41FA5}">
                      <a16:colId xmlns:a16="http://schemas.microsoft.com/office/drawing/2014/main" val="2586038274"/>
                    </a:ext>
                  </a:extLst>
                </a:gridCol>
                <a:gridCol w="2919352">
                  <a:extLst>
                    <a:ext uri="{9D8B030D-6E8A-4147-A177-3AD203B41FA5}">
                      <a16:colId xmlns:a16="http://schemas.microsoft.com/office/drawing/2014/main" val="2779869913"/>
                    </a:ext>
                  </a:extLst>
                </a:gridCol>
                <a:gridCol w="2919352">
                  <a:extLst>
                    <a:ext uri="{9D8B030D-6E8A-4147-A177-3AD203B41FA5}">
                      <a16:colId xmlns:a16="http://schemas.microsoft.com/office/drawing/2014/main" val="4111426859"/>
                    </a:ext>
                  </a:extLst>
                </a:gridCol>
              </a:tblGrid>
              <a:tr h="3218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보조 시스템 이름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콘솔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60035"/>
                  </a:ext>
                </a:extLst>
              </a:tr>
              <a:tr h="2965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사운드 시각화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400910"/>
                  </a:ext>
                </a:extLst>
              </a:tr>
              <a:tr h="28963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편집 기능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91221"/>
                  </a:ext>
                </a:extLst>
              </a:tr>
              <a:tr h="2896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자동 발사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731337"/>
                  </a:ext>
                </a:extLst>
              </a:tr>
              <a:tr h="2896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조준 보정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365549"/>
                  </a:ext>
                </a:extLst>
              </a:tr>
              <a:tr h="2896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빌딩 액션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건물 짓기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단계 최적화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02611"/>
                  </a:ext>
                </a:extLst>
              </a:tr>
              <a:tr h="6506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보충 설명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 기기 모두 유저들에게 익숙한 편이고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보조 시스템 없이도 플랫폼에 따른 불편함을 느끼지 않음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 기기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컨트롤러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조이스틱의 조준이 빠르지 않음 을 보조함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 기기가 통합 되어 가장 익숙하지 않으며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주변 환경에 많은 영향을 받음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413059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F8CB299-C2A0-4876-ACD9-5036A1908DBF}"/>
              </a:ext>
            </a:extLst>
          </p:cNvPr>
          <p:cNvSpPr/>
          <p:nvPr/>
        </p:nvSpPr>
        <p:spPr>
          <a:xfrm>
            <a:off x="257297" y="4498419"/>
            <a:ext cx="11677406" cy="2041278"/>
          </a:xfrm>
          <a:prstGeom prst="roundRect">
            <a:avLst>
              <a:gd name="adj" fmla="val 1073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보조 시스템 선정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고려사항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보조 시스템이 타 플랫폼 보다 우위에 서게 해주는 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반대로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플랫폼 유저들이 역차별로 생각하진 않는가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하드웨어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 기기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특징이 미치는 영향이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조작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플레이에서 부정적인 사용자 경험으로 이어 지는 것을 감소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하는 목적인가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사용자 경험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(PC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버전이 있는데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버전이나 콘솔 버전을 만드는 경우 등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존재 한다면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하드웨어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 기기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달라 지는 것이 사용자 경험에 주는 영향이 큰가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그러한 사용자 경험이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지나치게 부정적이거나 기존 경험과 차이가 너무 큰가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924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0C3401-B11F-4B3D-B9E9-E08E1B1C2B5B}"/>
              </a:ext>
            </a:extLst>
          </p:cNvPr>
          <p:cNvSpPr/>
          <p:nvPr/>
        </p:nvSpPr>
        <p:spPr>
          <a:xfrm>
            <a:off x="257297" y="746760"/>
            <a:ext cx="11677406" cy="1035388"/>
          </a:xfrm>
          <a:prstGeom prst="roundRect">
            <a:avLst>
              <a:gd name="adj" fmla="val 896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고려사항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2-1)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매치 메이킹 보조 시스템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분석 내용을 토대로 했을 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입력 기기에 따른 차이를 유저들이 인식하고 부정적으로 받아들이는 경향이 있었다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페이지는 크로스 플랫폼 서비스 시 이러한 경향의 사용자 경험의 부정적인 측면을 감소시키면서 실력 기반 매치 메이킹을 좀 더 공정하게 받아들일 수 있도록 만들기 위한 제안 사항이다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DD63AF-D4DB-4575-AB74-0A0DFF9224DF}"/>
              </a:ext>
            </a:extLst>
          </p:cNvPr>
          <p:cNvSpPr/>
          <p:nvPr/>
        </p:nvSpPr>
        <p:spPr>
          <a:xfrm>
            <a:off x="267283" y="2100452"/>
            <a:ext cx="11677406" cy="4439244"/>
          </a:xfrm>
          <a:prstGeom prst="roundRect">
            <a:avLst>
              <a:gd name="adj" fmla="val 245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Image result for 정규분포&quot;">
            <a:extLst>
              <a:ext uri="{FF2B5EF4-FFF2-40B4-BE49-F238E27FC236}">
                <a16:creationId xmlns:a16="http://schemas.microsoft.com/office/drawing/2014/main" id="{0DDF3C94-42AB-4100-8823-D88D6624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2" y="2152432"/>
            <a:ext cx="2193387" cy="155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48DFE0D-A5B2-49EA-A2C9-78C8C84358B4}"/>
              </a:ext>
            </a:extLst>
          </p:cNvPr>
          <p:cNvSpPr/>
          <p:nvPr/>
        </p:nvSpPr>
        <p:spPr>
          <a:xfrm>
            <a:off x="2519959" y="2157097"/>
            <a:ext cx="4068303" cy="4236083"/>
          </a:xfrm>
          <a:prstGeom prst="roundRect">
            <a:avLst>
              <a:gd name="adj" fmla="val 262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일반적인 경우 실력 별로 유저들을 분류 했을 때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좌측 표처럼 나타날 것이다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플랫폼이나 입력기기 차이에 따라 유저 그룹을 나눠 표를 작성하고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이들을 하나의 실력 단위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MMR,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기준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endParaRPr lang="en-US" altLang="ko-KR" sz="1100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묶으면 예시처럼 표가 겹칠 것이다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단편적으로 생각 했을 때 모바일 플랫폼에서 상위 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15%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유저가 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플랫폼의 상위 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15%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유저의 실제 </a:t>
            </a:r>
            <a:r>
              <a:rPr lang="ko-KR" altLang="en-US" sz="1100" dirty="0" err="1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포퍼먼스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(?)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차이는 다르다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그래서 그냥 모든 유저 그룹을 하나의 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MMR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관리 한다는 것은 사용자 경험에 좋지 않을 것이다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85F489-07EB-48DB-95FD-E7EDEE1C1BD7}"/>
              </a:ext>
            </a:extLst>
          </p:cNvPr>
          <p:cNvGrpSpPr/>
          <p:nvPr/>
        </p:nvGrpSpPr>
        <p:grpSpPr>
          <a:xfrm>
            <a:off x="6701311" y="2277953"/>
            <a:ext cx="2208740" cy="834361"/>
            <a:chOff x="267283" y="4480938"/>
            <a:chExt cx="2208740" cy="834361"/>
          </a:xfrm>
        </p:grpSpPr>
        <p:pic>
          <p:nvPicPr>
            <p:cNvPr id="1028" name="Picture 4" descr="Image result for 표준 정규분포&quot;">
              <a:extLst>
                <a:ext uri="{FF2B5EF4-FFF2-40B4-BE49-F238E27FC236}">
                  <a16:creationId xmlns:a16="http://schemas.microsoft.com/office/drawing/2014/main" id="{7B165EBE-A7B9-458B-865A-A5ED49EB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3" y="4480938"/>
              <a:ext cx="1495890" cy="834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표준 정규분포&quot;">
              <a:extLst>
                <a:ext uri="{FF2B5EF4-FFF2-40B4-BE49-F238E27FC236}">
                  <a16:creationId xmlns:a16="http://schemas.microsoft.com/office/drawing/2014/main" id="{44588B8D-7137-4B1E-BFE3-A8BD5F4EE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08" y="4480938"/>
              <a:ext cx="1495890" cy="834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표준 정규분포&quot;">
              <a:extLst>
                <a:ext uri="{FF2B5EF4-FFF2-40B4-BE49-F238E27FC236}">
                  <a16:creationId xmlns:a16="http://schemas.microsoft.com/office/drawing/2014/main" id="{B56E74DE-5F34-4A73-B5A1-051896D47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133" y="4480938"/>
              <a:ext cx="1495890" cy="834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6E5EDB8-7828-4BF6-82E5-301BA04A9CF9}"/>
              </a:ext>
            </a:extLst>
          </p:cNvPr>
          <p:cNvSpPr/>
          <p:nvPr/>
        </p:nvSpPr>
        <p:spPr>
          <a:xfrm>
            <a:off x="6701311" y="3135840"/>
            <a:ext cx="5164117" cy="3257340"/>
          </a:xfrm>
          <a:prstGeom prst="roundRect">
            <a:avLst>
              <a:gd name="adj" fmla="val 262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그래서 각 플랫폼 별 유저 그룹을 하나의 매치 그룹으로 관리하게 되는 크로스 플랫폼에서는 위와 같은 보정 값이 필요 할 것으로 생각됨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제안사항</a:t>
            </a:r>
            <a:endParaRPr lang="en-US" altLang="ko-KR" sz="1100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플랫폼 별 그룹에서 다른 플랫폼 별 그룹을 포함 하는 부분에서 보정 값을 둔다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각 플랫폼 별 그룹과 그룹 간의 가로 간격을 둔다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입력장치에 대한 보정 값이다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값을 가변 값으로 설정하고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플랫폼의 유저 그룹의 승률이 각 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33.3%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수렴 하도록 가변 값이 실시간으로 수정 되도록 하는 것이다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 추가</a:t>
            </a:r>
            <a:endParaRPr lang="en-US" altLang="ko-KR" sz="1100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896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85CA470-E355-4220-8176-D67C36078F9D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고려사항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특성을 고려한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36B69F3-445A-4F21-A30C-A4BD80247E86}"/>
              </a:ext>
            </a:extLst>
          </p:cNvPr>
          <p:cNvSpPr/>
          <p:nvPr/>
        </p:nvSpPr>
        <p:spPr>
          <a:xfrm>
            <a:off x="233680" y="1698481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UI: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플랫폼 별 전용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필요 한가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기준과 혼용 시 장단점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Image result for 검은사막 PC&quot;">
            <a:extLst>
              <a:ext uri="{FF2B5EF4-FFF2-40B4-BE49-F238E27FC236}">
                <a16:creationId xmlns:a16="http://schemas.microsoft.com/office/drawing/2014/main" id="{34DC5CE7-A4E0-43B3-A855-5A802E4A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3" y="2525632"/>
            <a:ext cx="3809999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74E8AB-D088-4330-88FD-65481F40BDEC}"/>
              </a:ext>
            </a:extLst>
          </p:cNvPr>
          <p:cNvSpPr/>
          <p:nvPr/>
        </p:nvSpPr>
        <p:spPr>
          <a:xfrm>
            <a:off x="4519124" y="2525632"/>
            <a:ext cx="7391962" cy="3734136"/>
          </a:xfrm>
          <a:prstGeom prst="roundRect">
            <a:avLst>
              <a:gd name="adj" fmla="val 373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플랫폼을 고려한 플랫폼 별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플랫폼에서 얻었던 사용자 경험이 먼저인지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게임 플레이에서 얻은 사용자 경험이 먼저인지</a:t>
            </a:r>
            <a:endParaRPr lang="en-US" altLang="ko-KR" sz="12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콘솔의 차이</a:t>
            </a:r>
            <a:endParaRPr lang="en-US" altLang="ko-KR" sz="12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제작 할 때 컨트롤러의 모양을 활용 해 버튼 위치를 알리는 것이 효과 적인 것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컨트롤러의 커서는 마우스와 다른 특징을 가지고 있다는 점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버튼과 버튼 사이의 간격에 대한 언급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PC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경우 클릭을 위한 버튼이 플레이 화면에 표시 되지만 콘솔의 경우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버튼 마다 컨트롤러 버튼 이 할당 되어 있음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모바일은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콘솔과 전혀 다른 사용자 경험을 가지기 때문에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보통의 경우 새로운 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필요한 경우가 많다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2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sz="12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Image result for 검은사막 ps4&quot;">
            <a:extLst>
              <a:ext uri="{FF2B5EF4-FFF2-40B4-BE49-F238E27FC236}">
                <a16:creationId xmlns:a16="http://schemas.microsoft.com/office/drawing/2014/main" id="{5FDFC9BB-76ED-4304-B20D-7F6F164F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8" t="20978" r="34612" b="20711"/>
          <a:stretch/>
        </p:blipFill>
        <p:spPr bwMode="auto">
          <a:xfrm>
            <a:off x="280913" y="4889243"/>
            <a:ext cx="1353811" cy="13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검은사막 xbox&quot;">
            <a:extLst>
              <a:ext uri="{FF2B5EF4-FFF2-40B4-BE49-F238E27FC236}">
                <a16:creationId xmlns:a16="http://schemas.microsoft.com/office/drawing/2014/main" id="{A33BBCEC-4047-484F-96DD-FEFA88ECA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24" y="4889243"/>
            <a:ext cx="2456187" cy="13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2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C85695-3979-4F07-89B5-B511F200EBAE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보조 시스템 정리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DA7BB2-0943-4B1B-BF18-2A043E82F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33" y="1551060"/>
            <a:ext cx="3181176" cy="1547510"/>
          </a:xfrm>
          <a:prstGeom prst="roundRect">
            <a:avLst>
              <a:gd name="adj" fmla="val 5460"/>
            </a:avLst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ACC83D8-31D7-4160-8F9D-4A09A4E93877}"/>
              </a:ext>
            </a:extLst>
          </p:cNvPr>
          <p:cNvGrpSpPr/>
          <p:nvPr/>
        </p:nvGrpSpPr>
        <p:grpSpPr>
          <a:xfrm>
            <a:off x="392081" y="1551060"/>
            <a:ext cx="7869280" cy="3104917"/>
            <a:chOff x="392081" y="1551060"/>
            <a:chExt cx="7869280" cy="310491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1B248FC-EB65-46E1-8DCC-386B240E3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81" y="1551060"/>
              <a:ext cx="2751129" cy="1547510"/>
            </a:xfrm>
            <a:prstGeom prst="roundRect">
              <a:avLst>
                <a:gd name="adj" fmla="val 4198"/>
              </a:avLst>
            </a:prstGeom>
          </p:spPr>
        </p:pic>
        <p:sp>
          <p:nvSpPr>
            <p:cNvPr id="2" name="부분 원형 1">
              <a:extLst>
                <a:ext uri="{FF2B5EF4-FFF2-40B4-BE49-F238E27FC236}">
                  <a16:creationId xmlns:a16="http://schemas.microsoft.com/office/drawing/2014/main" id="{A990A516-E564-40F5-82A8-AEA62A5EC6E4}"/>
                </a:ext>
              </a:extLst>
            </p:cNvPr>
            <p:cNvSpPr/>
            <p:nvPr/>
          </p:nvSpPr>
          <p:spPr>
            <a:xfrm>
              <a:off x="1376198" y="1551061"/>
              <a:ext cx="3531705" cy="3104916"/>
            </a:xfrm>
            <a:prstGeom prst="pie">
              <a:avLst>
                <a:gd name="adj1" fmla="val 10806195"/>
                <a:gd name="adj2" fmla="val 16219738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부분 원형 11">
              <a:extLst>
                <a:ext uri="{FF2B5EF4-FFF2-40B4-BE49-F238E27FC236}">
                  <a16:creationId xmlns:a16="http://schemas.microsoft.com/office/drawing/2014/main" id="{62A672BA-FA6F-47D4-83AD-8086B5982326}"/>
                </a:ext>
              </a:extLst>
            </p:cNvPr>
            <p:cNvSpPr/>
            <p:nvPr/>
          </p:nvSpPr>
          <p:spPr>
            <a:xfrm>
              <a:off x="4729656" y="1551061"/>
              <a:ext cx="3531705" cy="3104916"/>
            </a:xfrm>
            <a:prstGeom prst="pie">
              <a:avLst>
                <a:gd name="adj1" fmla="val 10806195"/>
                <a:gd name="adj2" fmla="val 16219738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6CF40F-9ED0-4B72-AFA9-2D6C1AF82ADA}"/>
              </a:ext>
            </a:extLst>
          </p:cNvPr>
          <p:cNvSpPr/>
          <p:nvPr/>
        </p:nvSpPr>
        <p:spPr>
          <a:xfrm>
            <a:off x="233680" y="4024172"/>
            <a:ext cx="11677406" cy="2565530"/>
          </a:xfrm>
          <a:prstGeom prst="roundRect">
            <a:avLst>
              <a:gd name="adj" fmla="val 42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머써야돠냐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설명면서 어떻게 달라지는지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방식으로 포팅 해야 하며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그게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뭐에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기여 하는지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크로스플랫폼의 게임을 개발 할 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무엇을 고려 해야 하는가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UX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고려 하는 것이 전제가 되어야 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게임드레서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UX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괴에엥장히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사례가 많았고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사례로 미뤄 보아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UX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ㅇ런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것들ㅇ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있었다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50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0EA1348-1DB1-46AE-A661-56318E00C97F}"/>
              </a:ext>
            </a:extLst>
          </p:cNvPr>
          <p:cNvSpPr/>
          <p:nvPr/>
        </p:nvSpPr>
        <p:spPr>
          <a:xfrm>
            <a:off x="233680" y="746759"/>
            <a:ext cx="11724640" cy="1781837"/>
          </a:xfrm>
          <a:prstGeom prst="roundRect">
            <a:avLst>
              <a:gd name="adj" fmla="val 35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작성의도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클라우드 게임 서비스가 대두 되면서 크로스 플랫폼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플레이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염두에 두고 많은 게임이 제작 되거나 출시 되고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플랫폼을 지원 하는 것은 </a:t>
            </a:r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모바일로 나눠진 국내 시장에서 양측 유저를 모두 하나의 게임으로 끌어들여 유저에게 편의성을 제공하고 게임의 범위를 확대 할 것이다</a:t>
            </a:r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클라우드 서비스가 대중화 될 경우 기기의 제약이 약해지고 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</a:t>
            </a:r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등을 개발 시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가지 이상의 플랫폼을 고려하고 만들어 지는 경우가 많을 것이다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출시 된 게임 중 크로스 플랫폼을 지원 하는 게임을  분석 하여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개발에 필요한 사항을 요소로 정리하려 함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D40D60D-56A8-42E8-A77D-EC45FDD342E0}"/>
              </a:ext>
            </a:extLst>
          </p:cNvPr>
          <p:cNvSpPr/>
          <p:nvPr/>
        </p:nvSpPr>
        <p:spPr>
          <a:xfrm>
            <a:off x="233680" y="2929812"/>
            <a:ext cx="5862320" cy="3735148"/>
          </a:xfrm>
          <a:prstGeom prst="roundRect">
            <a:avLst>
              <a:gd name="adj" fmla="val 35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게임 분석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가장 먼저 거의 모든 플랫폼에 대해 크로스 플랫폼 플레이를 지원하는 포트나이트를 위주로 어떠한 방식으로 크로스 플랫폼을 지원 하는지 분석합니다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이외 사례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분석 정리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포트나이트와 장르적으로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지원 방식이 다른 사례를 분석 합니다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시 고려 사항 정의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실질적으로 개발에 필요한 요소를 정의하고 이유와 플랫폼 별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 별 차이점에 대해 다룹니다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 및 정리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문서의 전체적인 내용을 요약합니다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762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21483C1-F8FB-492F-87C3-06E9E97801B2}"/>
              </a:ext>
            </a:extLst>
          </p:cNvPr>
          <p:cNvSpPr/>
          <p:nvPr/>
        </p:nvSpPr>
        <p:spPr>
          <a:xfrm>
            <a:off x="233680" y="746757"/>
            <a:ext cx="11677406" cy="2370415"/>
          </a:xfrm>
          <a:prstGeom prst="roundRect">
            <a:avLst>
              <a:gd name="adj" fmla="val 799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문서에서 크로스 플랫폼의 정의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 플랫폼은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플랫폼에서 동일한 게임을 출시 하는 것을 이야기 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이때 매치 메이킹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유저층이 각 플랫폼 별로 한정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돼었다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해외의 경우 콘솔과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국내의 경우 모바일 양대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OS, 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출시 하는 게 보통이었다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플랫폼은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멀티 플랫폼을 포함 하는 개념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플레이를 포함 하는 경우를 말함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주로 다른 사람들과 매치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메이킹을 사용하는 대전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게임이나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RPG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적용 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플레이는 이 두 가지 이상의 플랫폼에서 동일한 게임을 플레이 할 수 있는 것으로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서로 다른 플랫폼의 이용자일지라도 같은 서버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같은 세션 환경에서 플레이 가능하다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0343EA-00BF-4D18-A328-8C13CB4D51C5}"/>
              </a:ext>
            </a:extLst>
          </p:cNvPr>
          <p:cNvSpPr/>
          <p:nvPr/>
        </p:nvSpPr>
        <p:spPr>
          <a:xfrm>
            <a:off x="233680" y="3429000"/>
            <a:ext cx="11677406" cy="3110697"/>
          </a:xfrm>
          <a:prstGeom prst="roundRect">
            <a:avLst>
              <a:gd name="adj" fmla="val 565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8B00B4AC-6399-41B4-BC06-4F61DC2D2002}"/>
              </a:ext>
            </a:extLst>
          </p:cNvPr>
          <p:cNvSpPr/>
          <p:nvPr/>
        </p:nvSpPr>
        <p:spPr>
          <a:xfrm flipH="1">
            <a:off x="2015422" y="4292417"/>
            <a:ext cx="349415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3648B2-A9F7-4033-A5C9-9C61DDA2913A}"/>
              </a:ext>
            </a:extLst>
          </p:cNvPr>
          <p:cNvSpPr/>
          <p:nvPr/>
        </p:nvSpPr>
        <p:spPr>
          <a:xfrm>
            <a:off x="388460" y="4292417"/>
            <a:ext cx="1579645" cy="1849006"/>
          </a:xfrm>
          <a:prstGeom prst="roundRect">
            <a:avLst>
              <a:gd name="adj" fmla="val 70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Some Game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6A219A-1A4C-4C8E-A519-0BE1C192FD69}"/>
              </a:ext>
            </a:extLst>
          </p:cNvPr>
          <p:cNvSpPr/>
          <p:nvPr/>
        </p:nvSpPr>
        <p:spPr>
          <a:xfrm>
            <a:off x="6581938" y="3587400"/>
            <a:ext cx="5187726" cy="358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Cross-Platform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A23181C-3860-4C30-A334-9DBA539058EA}"/>
              </a:ext>
            </a:extLst>
          </p:cNvPr>
          <p:cNvSpPr/>
          <p:nvPr/>
        </p:nvSpPr>
        <p:spPr>
          <a:xfrm>
            <a:off x="422336" y="3583614"/>
            <a:ext cx="5915336" cy="358628"/>
          </a:xfrm>
          <a:prstGeom prst="roundRect">
            <a:avLst>
              <a:gd name="adj" fmla="val 1522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Multi-Platform</a:t>
            </a:r>
          </a:p>
        </p:txBody>
      </p:sp>
      <p:sp>
        <p:nvSpPr>
          <p:cNvPr id="59" name="화살표: 왼쪽 58">
            <a:extLst>
              <a:ext uri="{FF2B5EF4-FFF2-40B4-BE49-F238E27FC236}">
                <a16:creationId xmlns:a16="http://schemas.microsoft.com/office/drawing/2014/main" id="{02E5574F-B2B7-4844-9741-F0A2D9BB89FB}"/>
              </a:ext>
            </a:extLst>
          </p:cNvPr>
          <p:cNvSpPr/>
          <p:nvPr/>
        </p:nvSpPr>
        <p:spPr>
          <a:xfrm flipH="1">
            <a:off x="2009176" y="5851992"/>
            <a:ext cx="356789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화살표: 왼쪽 59">
            <a:extLst>
              <a:ext uri="{FF2B5EF4-FFF2-40B4-BE49-F238E27FC236}">
                <a16:creationId xmlns:a16="http://schemas.microsoft.com/office/drawing/2014/main" id="{E58E5EF9-D665-4071-A61D-375CBBA9A522}"/>
              </a:ext>
            </a:extLst>
          </p:cNvPr>
          <p:cNvSpPr/>
          <p:nvPr/>
        </p:nvSpPr>
        <p:spPr>
          <a:xfrm flipH="1">
            <a:off x="2043815" y="5049498"/>
            <a:ext cx="315890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FCF013-C7CA-4111-BF52-7F1D3E948B8D}"/>
              </a:ext>
            </a:extLst>
          </p:cNvPr>
          <p:cNvSpPr/>
          <p:nvPr/>
        </p:nvSpPr>
        <p:spPr>
          <a:xfrm>
            <a:off x="233680" y="2192483"/>
            <a:ext cx="11677406" cy="769727"/>
          </a:xfrm>
          <a:prstGeom prst="roundRect">
            <a:avLst>
              <a:gd name="adj" fmla="val 1796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spcCol="360000"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관점에서 의의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편의성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언제 어디서나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하드웨어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OS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에서도 동일한 게임을 플레이 할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관점에서 의의 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확보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시간과 장소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플랫폼의 제약이 줄어 더 많은 유저의 유입을 기대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62792A-DA08-4097-9684-D10892CCA4EF}"/>
              </a:ext>
            </a:extLst>
          </p:cNvPr>
          <p:cNvGrpSpPr/>
          <p:nvPr/>
        </p:nvGrpSpPr>
        <p:grpSpPr>
          <a:xfrm>
            <a:off x="2455189" y="4086607"/>
            <a:ext cx="1465912" cy="2385226"/>
            <a:chOff x="2649193" y="4086607"/>
            <a:chExt cx="1465912" cy="2385226"/>
          </a:xfrm>
        </p:grpSpPr>
        <p:pic>
          <p:nvPicPr>
            <p:cNvPr id="3" name="Picture 12" descr="Image result for PC&quot;">
              <a:extLst>
                <a:ext uri="{FF2B5EF4-FFF2-40B4-BE49-F238E27FC236}">
                  <a16:creationId xmlns:a16="http://schemas.microsoft.com/office/drawing/2014/main" id="{FE272C7E-5C10-422E-8B84-A44A284EC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9078" y="4086607"/>
              <a:ext cx="758838" cy="758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6" descr="Image result for xbox&quot;">
              <a:extLst>
                <a:ext uri="{FF2B5EF4-FFF2-40B4-BE49-F238E27FC236}">
                  <a16:creationId xmlns:a16="http://schemas.microsoft.com/office/drawing/2014/main" id="{9E9A487D-60C9-45EE-9F69-9D361429B3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36"/>
            <a:stretch/>
          </p:blipFill>
          <p:spPr bwMode="auto">
            <a:xfrm>
              <a:off x="2683122" y="5714325"/>
              <a:ext cx="1370750" cy="73806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Image result for android&quot;">
              <a:extLst>
                <a:ext uri="{FF2B5EF4-FFF2-40B4-BE49-F238E27FC236}">
                  <a16:creationId xmlns:a16="http://schemas.microsoft.com/office/drawing/2014/main" id="{3B3C039D-2436-45D1-B2C0-C616B039D3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t="15259" r="23235" b="15852"/>
            <a:stretch/>
          </p:blipFill>
          <p:spPr bwMode="auto">
            <a:xfrm>
              <a:off x="2953878" y="4932029"/>
              <a:ext cx="314584" cy="314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6" descr="Image result for IOS&quot;">
              <a:extLst>
                <a:ext uri="{FF2B5EF4-FFF2-40B4-BE49-F238E27FC236}">
                  <a16:creationId xmlns:a16="http://schemas.microsoft.com/office/drawing/2014/main" id="{A5CF2B32-E99F-43A9-9F0A-47C9B5E80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9487" y="4898262"/>
              <a:ext cx="323860" cy="367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679A15B-8E9E-4D82-9869-D0C851B3934E}"/>
                </a:ext>
              </a:extLst>
            </p:cNvPr>
            <p:cNvSpPr/>
            <p:nvPr/>
          </p:nvSpPr>
          <p:spPr>
            <a:xfrm>
              <a:off x="2649193" y="5333373"/>
              <a:ext cx="1465912" cy="277912"/>
            </a:xfrm>
            <a:prstGeom prst="round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n w="3175">
                    <a:noFill/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Mobile.ver</a:t>
              </a:r>
              <a:endParaRPr lang="en-US" altLang="ko-KR" sz="1100" dirty="0">
                <a:ln w="3175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ACF0EC8-91C1-4C1C-B6C0-5DC96463B6F0}"/>
                </a:ext>
              </a:extLst>
            </p:cNvPr>
            <p:cNvSpPr/>
            <p:nvPr/>
          </p:nvSpPr>
          <p:spPr>
            <a:xfrm>
              <a:off x="2649193" y="4534490"/>
              <a:ext cx="1465912" cy="277912"/>
            </a:xfrm>
            <a:prstGeom prst="round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n w="3175">
                    <a:noFill/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PC.ver</a:t>
              </a:r>
              <a:endParaRPr lang="en-US" altLang="ko-KR" sz="1100" dirty="0">
                <a:ln w="3175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8368402-A465-4A36-AA01-98439D9C6DE8}"/>
                </a:ext>
              </a:extLst>
            </p:cNvPr>
            <p:cNvSpPr/>
            <p:nvPr/>
          </p:nvSpPr>
          <p:spPr>
            <a:xfrm>
              <a:off x="2649193" y="6193921"/>
              <a:ext cx="1465912" cy="277912"/>
            </a:xfrm>
            <a:prstGeom prst="round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ln w="3175">
                    <a:noFill/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Console.ver</a:t>
              </a:r>
              <a:endParaRPr lang="en-US" altLang="ko-KR" sz="1100" dirty="0">
                <a:ln w="3175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" name="Picture 24" descr="Image result for IOS&quot;">
              <a:extLst>
                <a:ext uri="{FF2B5EF4-FFF2-40B4-BE49-F238E27FC236}">
                  <a16:creationId xmlns:a16="http://schemas.microsoft.com/office/drawing/2014/main" id="{F8CBFC51-7291-4CC0-B2A0-17E05F8CE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7709" y="5108305"/>
              <a:ext cx="292218" cy="18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포트나이트 간담회 이미지">
            <a:extLst>
              <a:ext uri="{FF2B5EF4-FFF2-40B4-BE49-F238E27FC236}">
                <a16:creationId xmlns:a16="http://schemas.microsoft.com/office/drawing/2014/main" id="{DB823976-C148-464A-A770-B8B68779A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31003" r="2362" b="6282"/>
          <a:stretch/>
        </p:blipFill>
        <p:spPr bwMode="auto">
          <a:xfrm>
            <a:off x="6581938" y="4202988"/>
            <a:ext cx="5187726" cy="1760136"/>
          </a:xfrm>
          <a:prstGeom prst="roundRect">
            <a:avLst>
              <a:gd name="adj" fmla="val 113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69B204F-00D1-4779-A464-0E37C0FB8A18}"/>
              </a:ext>
            </a:extLst>
          </p:cNvPr>
          <p:cNvGrpSpPr/>
          <p:nvPr/>
        </p:nvGrpSpPr>
        <p:grpSpPr>
          <a:xfrm>
            <a:off x="4240228" y="4202988"/>
            <a:ext cx="2097444" cy="2093892"/>
            <a:chOff x="4240228" y="4202988"/>
            <a:chExt cx="2097444" cy="2093892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A7FA6C0-5F7D-4138-91BD-67F876F98FFB}"/>
                </a:ext>
              </a:extLst>
            </p:cNvPr>
            <p:cNvSpPr/>
            <p:nvPr/>
          </p:nvSpPr>
          <p:spPr>
            <a:xfrm>
              <a:off x="4240228" y="4202988"/>
              <a:ext cx="2097444" cy="4963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3175">
                    <a:noFill/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PC </a:t>
              </a:r>
              <a:r>
                <a:rPr lang="ko-KR" altLang="en-US" sz="1200" b="1" dirty="0">
                  <a:ln w="3175">
                    <a:noFill/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유저 매치 그룹</a:t>
              </a:r>
              <a:endParaRPr lang="en-US" altLang="ko-KR" sz="12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5218CEF-E746-4AA3-BB7E-DD47B67668F1}"/>
                </a:ext>
              </a:extLst>
            </p:cNvPr>
            <p:cNvSpPr/>
            <p:nvPr/>
          </p:nvSpPr>
          <p:spPr>
            <a:xfrm>
              <a:off x="4240228" y="4984516"/>
              <a:ext cx="2097444" cy="4963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 w="3175">
                    <a:noFill/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유저 매치 그룹</a:t>
              </a:r>
              <a:endParaRPr lang="en-US" altLang="ko-KR" sz="12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F15459D-572B-4253-8F62-36A4AA1479F5}"/>
                </a:ext>
              </a:extLst>
            </p:cNvPr>
            <p:cNvSpPr/>
            <p:nvPr/>
          </p:nvSpPr>
          <p:spPr>
            <a:xfrm>
              <a:off x="4240228" y="5800546"/>
              <a:ext cx="2097444" cy="4963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n w="3175">
                    <a:noFill/>
                  </a:ln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콘솔 유저 매치 그룹</a:t>
              </a:r>
              <a:endParaRPr lang="en-US" altLang="ko-KR" sz="12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5" name="화살표: 왼쪽 34">
            <a:extLst>
              <a:ext uri="{FF2B5EF4-FFF2-40B4-BE49-F238E27FC236}">
                <a16:creationId xmlns:a16="http://schemas.microsoft.com/office/drawing/2014/main" id="{0BBC83BE-7B37-4656-BCD3-DBFB6F6F01F7}"/>
              </a:ext>
            </a:extLst>
          </p:cNvPr>
          <p:cNvSpPr/>
          <p:nvPr/>
        </p:nvSpPr>
        <p:spPr>
          <a:xfrm flipH="1">
            <a:off x="4024019" y="4292418"/>
            <a:ext cx="307295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화살표: 왼쪽 35">
            <a:extLst>
              <a:ext uri="{FF2B5EF4-FFF2-40B4-BE49-F238E27FC236}">
                <a16:creationId xmlns:a16="http://schemas.microsoft.com/office/drawing/2014/main" id="{DE0E567B-7475-4656-B90A-7DF28CEB8E4D}"/>
              </a:ext>
            </a:extLst>
          </p:cNvPr>
          <p:cNvSpPr/>
          <p:nvPr/>
        </p:nvSpPr>
        <p:spPr>
          <a:xfrm flipH="1">
            <a:off x="4024019" y="5049498"/>
            <a:ext cx="307295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4DA981EE-739E-4A95-A2E6-597284CDDDA1}"/>
              </a:ext>
            </a:extLst>
          </p:cNvPr>
          <p:cNvSpPr/>
          <p:nvPr/>
        </p:nvSpPr>
        <p:spPr>
          <a:xfrm flipH="1">
            <a:off x="4024019" y="5883238"/>
            <a:ext cx="307295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AF7B320-AB01-4FC2-A82A-D75692115165}"/>
              </a:ext>
            </a:extLst>
          </p:cNvPr>
          <p:cNvSpPr/>
          <p:nvPr/>
        </p:nvSpPr>
        <p:spPr>
          <a:xfrm>
            <a:off x="6581938" y="5800546"/>
            <a:ext cx="5187726" cy="496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동일한 매치 그룹</a:t>
            </a:r>
            <a:endParaRPr lang="en-US" altLang="ko-KR" sz="1400" b="1" dirty="0">
              <a:ln w="3175">
                <a:noFill/>
              </a:ln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화살표: 왼쪽 38">
            <a:extLst>
              <a:ext uri="{FF2B5EF4-FFF2-40B4-BE49-F238E27FC236}">
                <a16:creationId xmlns:a16="http://schemas.microsoft.com/office/drawing/2014/main" id="{93B10E16-126D-4C44-B853-EF3E201446F5}"/>
              </a:ext>
            </a:extLst>
          </p:cNvPr>
          <p:cNvSpPr/>
          <p:nvPr/>
        </p:nvSpPr>
        <p:spPr>
          <a:xfrm rot="5400000" flipH="1">
            <a:off x="9009051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0081EBA8-401F-4750-8048-8DFADD4EB73F}"/>
              </a:ext>
            </a:extLst>
          </p:cNvPr>
          <p:cNvSpPr/>
          <p:nvPr/>
        </p:nvSpPr>
        <p:spPr>
          <a:xfrm rot="5400000" flipH="1">
            <a:off x="8275136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화살표: 왼쪽 40">
            <a:extLst>
              <a:ext uri="{FF2B5EF4-FFF2-40B4-BE49-F238E27FC236}">
                <a16:creationId xmlns:a16="http://schemas.microsoft.com/office/drawing/2014/main" id="{388A802E-C14F-4D69-8312-4CC0A3D2D1FA}"/>
              </a:ext>
            </a:extLst>
          </p:cNvPr>
          <p:cNvSpPr/>
          <p:nvPr/>
        </p:nvSpPr>
        <p:spPr>
          <a:xfrm rot="5400000" flipH="1">
            <a:off x="7541221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화살표: 왼쪽 41">
            <a:extLst>
              <a:ext uri="{FF2B5EF4-FFF2-40B4-BE49-F238E27FC236}">
                <a16:creationId xmlns:a16="http://schemas.microsoft.com/office/drawing/2014/main" id="{66E8EEA4-F224-4F48-BEBB-5401867EDD0B}"/>
              </a:ext>
            </a:extLst>
          </p:cNvPr>
          <p:cNvSpPr/>
          <p:nvPr/>
        </p:nvSpPr>
        <p:spPr>
          <a:xfrm rot="5400000" flipH="1">
            <a:off x="6807306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화살표: 왼쪽 42">
            <a:extLst>
              <a:ext uri="{FF2B5EF4-FFF2-40B4-BE49-F238E27FC236}">
                <a16:creationId xmlns:a16="http://schemas.microsoft.com/office/drawing/2014/main" id="{3E38D670-D8B9-4A0B-9395-B0FC99A755C1}"/>
              </a:ext>
            </a:extLst>
          </p:cNvPr>
          <p:cNvSpPr/>
          <p:nvPr/>
        </p:nvSpPr>
        <p:spPr>
          <a:xfrm rot="5400000" flipH="1">
            <a:off x="9742966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화살표: 왼쪽 43">
            <a:extLst>
              <a:ext uri="{FF2B5EF4-FFF2-40B4-BE49-F238E27FC236}">
                <a16:creationId xmlns:a16="http://schemas.microsoft.com/office/drawing/2014/main" id="{A0E4FD49-97F6-427D-8784-9F4A07A27E30}"/>
              </a:ext>
            </a:extLst>
          </p:cNvPr>
          <p:cNvSpPr/>
          <p:nvPr/>
        </p:nvSpPr>
        <p:spPr>
          <a:xfrm rot="5400000" flipH="1">
            <a:off x="10476881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화살표: 왼쪽 44">
            <a:extLst>
              <a:ext uri="{FF2B5EF4-FFF2-40B4-BE49-F238E27FC236}">
                <a16:creationId xmlns:a16="http://schemas.microsoft.com/office/drawing/2014/main" id="{3D1EEB13-1310-462F-A99F-5AAD0ECB1EC7}"/>
              </a:ext>
            </a:extLst>
          </p:cNvPr>
          <p:cNvSpPr/>
          <p:nvPr/>
        </p:nvSpPr>
        <p:spPr>
          <a:xfrm rot="5400000" flipH="1">
            <a:off x="11210798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13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E92BC94-D12F-4C17-90A3-CE8D8380EFF9}"/>
              </a:ext>
            </a:extLst>
          </p:cNvPr>
          <p:cNvSpPr/>
          <p:nvPr/>
        </p:nvSpPr>
        <p:spPr>
          <a:xfrm>
            <a:off x="233680" y="1548757"/>
            <a:ext cx="11677406" cy="2174239"/>
          </a:xfrm>
          <a:prstGeom prst="roundRect">
            <a:avLst>
              <a:gd name="adj" fmla="val 7321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BCB73D0-E252-4460-BB2B-2062DE72A36B}"/>
              </a:ext>
            </a:extLst>
          </p:cNvPr>
          <p:cNvSpPr/>
          <p:nvPr/>
        </p:nvSpPr>
        <p:spPr>
          <a:xfrm>
            <a:off x="3999359" y="1658297"/>
            <a:ext cx="4055811" cy="1971606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A0738A8-E0B2-4B93-A962-71D2CA19F9C5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포트나이트의 크로스 플랫폼 플레이 지원 분석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7AC48A6-DCEE-4C62-B21D-23AE6C82D2AD}"/>
              </a:ext>
            </a:extLst>
          </p:cNvPr>
          <p:cNvSpPr/>
          <p:nvPr/>
        </p:nvSpPr>
        <p:spPr>
          <a:xfrm>
            <a:off x="8208969" y="1652478"/>
            <a:ext cx="3602597" cy="1971606"/>
          </a:xfrm>
          <a:prstGeom prst="roundRect">
            <a:avLst>
              <a:gd name="adj" fmla="val 56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요약</a:t>
            </a:r>
            <a:endParaRPr lang="en-US" altLang="ko-KR" sz="12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명의 플레이어가 하나의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맵에서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얻는 무기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아이템을 활용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사격 등으로 적 플레이어 제거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 아이템으로 구조물을 생성 하는 창의적인 플레이가 가장 큰 특징인 게임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06FEE1BC-0D8E-4BB5-A980-2EBA50A56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50075"/>
              </p:ext>
            </p:extLst>
          </p:nvPr>
        </p:nvGraphicFramePr>
        <p:xfrm>
          <a:off x="3999359" y="1791478"/>
          <a:ext cx="4055811" cy="1700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269">
                  <a:extLst>
                    <a:ext uri="{9D8B030D-6E8A-4147-A177-3AD203B41FA5}">
                      <a16:colId xmlns:a16="http://schemas.microsoft.com/office/drawing/2014/main" val="1251540339"/>
                    </a:ext>
                  </a:extLst>
                </a:gridCol>
                <a:gridCol w="1377637">
                  <a:extLst>
                    <a:ext uri="{9D8B030D-6E8A-4147-A177-3AD203B41FA5}">
                      <a16:colId xmlns:a16="http://schemas.microsoft.com/office/drawing/2014/main" val="3483432449"/>
                    </a:ext>
                  </a:extLst>
                </a:gridCol>
                <a:gridCol w="588322">
                  <a:extLst>
                    <a:ext uri="{9D8B030D-6E8A-4147-A177-3AD203B41FA5}">
                      <a16:colId xmlns:a16="http://schemas.microsoft.com/office/drawing/2014/main" val="1807927621"/>
                    </a:ext>
                  </a:extLst>
                </a:gridCol>
                <a:gridCol w="1439583">
                  <a:extLst>
                    <a:ext uri="{9D8B030D-6E8A-4147-A177-3AD203B41FA5}">
                      <a16:colId xmlns:a16="http://schemas.microsoft.com/office/drawing/2014/main" val="1065018929"/>
                    </a:ext>
                  </a:extLst>
                </a:gridCol>
              </a:tblGrid>
              <a:tr h="3761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 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포트나이트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장르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TPS/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배틀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582363"/>
                  </a:ext>
                </a:extLst>
              </a:tr>
              <a:tr h="3761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이용자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천명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배틀패스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832768"/>
                  </a:ext>
                </a:extLst>
              </a:tr>
              <a:tr h="9481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PC, XBOX, Play Station, Nintendo Switch, Android, IOS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 플랫폼에서 크로스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플랫폼을 지원 하고 있다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1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13831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53627003-B2EB-448D-BDEA-3899ECB8A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4" y="1652478"/>
            <a:ext cx="3465126" cy="1984609"/>
          </a:xfrm>
          <a:prstGeom prst="roundRect">
            <a:avLst>
              <a:gd name="adj" fmla="val 7415"/>
            </a:avLst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95B4F9-E177-4BB5-8FC5-DC185D3F9772}"/>
              </a:ext>
            </a:extLst>
          </p:cNvPr>
          <p:cNvSpPr/>
          <p:nvPr/>
        </p:nvSpPr>
        <p:spPr>
          <a:xfrm>
            <a:off x="3840959" y="2403842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E38977-D32B-41A6-BDC1-A943F9C6AB6D}"/>
              </a:ext>
            </a:extLst>
          </p:cNvPr>
          <p:cNvSpPr/>
          <p:nvPr/>
        </p:nvSpPr>
        <p:spPr>
          <a:xfrm>
            <a:off x="8050569" y="2403842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916030E-5DFC-48E5-AE33-A0CAA6CD235C}"/>
              </a:ext>
            </a:extLst>
          </p:cNvPr>
          <p:cNvSpPr/>
          <p:nvPr/>
        </p:nvSpPr>
        <p:spPr>
          <a:xfrm>
            <a:off x="449254" y="3091730"/>
            <a:ext cx="3327486" cy="443752"/>
          </a:xfrm>
          <a:prstGeom prst="round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벽이나 건물을 건설하는 빌딩 액션이 있는 </a:t>
            </a:r>
            <a:r>
              <a:rPr lang="ko-KR" altLang="en-US" sz="1100" dirty="0" err="1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배틀로얄</a:t>
            </a:r>
            <a:endParaRPr lang="en-US" altLang="ko-KR" sz="1100" dirty="0">
              <a:ln w="3175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DBDEDA-CF56-4303-A642-B1DC39516947}"/>
              </a:ext>
            </a:extLst>
          </p:cNvPr>
          <p:cNvSpPr/>
          <p:nvPr/>
        </p:nvSpPr>
        <p:spPr>
          <a:xfrm>
            <a:off x="5657708" y="4794472"/>
            <a:ext cx="6094976" cy="1760521"/>
          </a:xfrm>
          <a:prstGeom prst="roundRect">
            <a:avLst>
              <a:gd name="adj" fmla="val 93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 유저 확보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배틀로얄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장르의 특성</a:t>
            </a:r>
            <a:endParaRPr lang="en-US" altLang="ko-KR" sz="12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포트나이트는 하나의 경기에 최대 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명의 인원이 필요한 게임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게임 당 필요한 유저의 수는 많고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콘텐츠가 추가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또 매칭이 쪼개지는 등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많은 유저가 필요하다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이때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실력 기반 매칭 시스템으로 양질의 경기를 제공하기 위해선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실력 수준의 유저를 많이 확보 할 수 록 매칭의 질이 향상 됨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02D51F3-AD9D-4627-B897-E731071E538A}"/>
              </a:ext>
            </a:extLst>
          </p:cNvPr>
          <p:cNvSpPr/>
          <p:nvPr/>
        </p:nvSpPr>
        <p:spPr>
          <a:xfrm>
            <a:off x="233680" y="4146357"/>
            <a:ext cx="11677406" cy="48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포트나이트는 왜 크로스 플랫폼을 지원 하는가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Picture 28" descr="Image result for Fortnite play&quot;">
            <a:extLst>
              <a:ext uri="{FF2B5EF4-FFF2-40B4-BE49-F238E27FC236}">
                <a16:creationId xmlns:a16="http://schemas.microsoft.com/office/drawing/2014/main" id="{9EF3F8F2-8EEC-44F3-811B-DC3467A3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929" b="29727"/>
          <a:stretch/>
        </p:blipFill>
        <p:spPr bwMode="auto">
          <a:xfrm>
            <a:off x="392078" y="4805199"/>
            <a:ext cx="2164080" cy="1394696"/>
          </a:xfrm>
          <a:prstGeom prst="roundRect">
            <a:avLst>
              <a:gd name="adj" fmla="val 67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956A72-6A5B-4392-80F2-2E6AA319EB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93" r="31655" b="39836"/>
          <a:stretch/>
        </p:blipFill>
        <p:spPr>
          <a:xfrm>
            <a:off x="2717005" y="4790035"/>
            <a:ext cx="2782302" cy="1409698"/>
          </a:xfrm>
          <a:prstGeom prst="roundRect">
            <a:avLst>
              <a:gd name="adj" fmla="val 6289"/>
            </a:avLst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1A0B82A-0075-4003-9D63-18ABF6BDD9C4}"/>
              </a:ext>
            </a:extLst>
          </p:cNvPr>
          <p:cNvSpPr/>
          <p:nvPr/>
        </p:nvSpPr>
        <p:spPr>
          <a:xfrm>
            <a:off x="392077" y="6199733"/>
            <a:ext cx="5103832" cy="355260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매치 당 </a:t>
            </a:r>
            <a:r>
              <a:rPr lang="en-US" altLang="ko-KR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신규 콘텐츠가 추가 될 때 마다 매치</a:t>
            </a:r>
            <a:r>
              <a:rPr lang="en-US" altLang="ko-KR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메이킹이 나눠진다</a:t>
            </a:r>
            <a:r>
              <a:rPr lang="en-US" altLang="ko-KR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988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FFD452-3374-43B3-8310-440D5EC65C47}"/>
              </a:ext>
            </a:extLst>
          </p:cNvPr>
          <p:cNvSpPr/>
          <p:nvPr/>
        </p:nvSpPr>
        <p:spPr>
          <a:xfrm>
            <a:off x="385991" y="1383980"/>
            <a:ext cx="3732051" cy="1693472"/>
          </a:xfrm>
          <a:prstGeom prst="roundRect">
            <a:avLst>
              <a:gd name="adj" fmla="val 754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3BEF432-984E-49BF-B3E0-74B2ECB57FBE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포트나이트의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별 보조 시스템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Image result for fortnite aim assist&quot;">
            <a:extLst>
              <a:ext uri="{FF2B5EF4-FFF2-40B4-BE49-F238E27FC236}">
                <a16:creationId xmlns:a16="http://schemas.microsoft.com/office/drawing/2014/main" id="{0B0A546C-0DEB-4CDF-AA2F-824BE689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94" y="1394505"/>
            <a:ext cx="3013457" cy="1685192"/>
          </a:xfrm>
          <a:prstGeom prst="roundRect">
            <a:avLst>
              <a:gd name="adj" fmla="val 679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3E50629-1590-493E-ACB0-6ED291952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358512"/>
              </p:ext>
            </p:extLst>
          </p:nvPr>
        </p:nvGraphicFramePr>
        <p:xfrm>
          <a:off x="385992" y="1503881"/>
          <a:ext cx="3732051" cy="139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657">
                  <a:extLst>
                    <a:ext uri="{9D8B030D-6E8A-4147-A177-3AD203B41FA5}">
                      <a16:colId xmlns:a16="http://schemas.microsoft.com/office/drawing/2014/main" val="1732816723"/>
                    </a:ext>
                  </a:extLst>
                </a:gridCol>
                <a:gridCol w="2914394">
                  <a:extLst>
                    <a:ext uri="{9D8B030D-6E8A-4147-A177-3AD203B41FA5}">
                      <a16:colId xmlns:a16="http://schemas.microsoft.com/office/drawing/2014/main" val="231116545"/>
                    </a:ext>
                  </a:extLst>
                </a:gridCol>
              </a:tblGrid>
              <a:tr h="3485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플랫폼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보조 시스템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557025"/>
                  </a:ext>
                </a:extLst>
              </a:tr>
              <a:tr h="3485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없음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571478"/>
                  </a:ext>
                </a:extLst>
              </a:tr>
              <a:tr h="3485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Console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rgbClr val="0554F2"/>
                          </a:solidFill>
                        </a:rPr>
                        <a:t>조준 보조 시스템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897013"/>
                  </a:ext>
                </a:extLst>
              </a:tr>
              <a:tr h="3485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Mobile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조준 보조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0554F2"/>
                          </a:solidFill>
                        </a:rPr>
                        <a:t>사운드 시각화</a:t>
                      </a:r>
                      <a:r>
                        <a:rPr lang="en-US" altLang="ko-KR" sz="1200" b="1" dirty="0">
                          <a:solidFill>
                            <a:srgbClr val="0554F2"/>
                          </a:solidFill>
                        </a:rPr>
                        <a:t>, UI </a:t>
                      </a:r>
                      <a:r>
                        <a:rPr lang="ko-KR" altLang="en-US" sz="1200" b="1" dirty="0">
                          <a:solidFill>
                            <a:srgbClr val="0554F2"/>
                          </a:solidFill>
                        </a:rPr>
                        <a:t>편집 시스템</a:t>
                      </a:r>
                      <a:endParaRPr lang="en-US" sz="1200" b="1" dirty="0">
                        <a:solidFill>
                          <a:srgbClr val="0554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92853"/>
                  </a:ext>
                </a:extLst>
              </a:tr>
            </a:tbl>
          </a:graphicData>
        </a:graphic>
      </p:graphicFrame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98275A89-7B9D-4708-A305-F042AA0AAB19}"/>
              </a:ext>
            </a:extLst>
          </p:cNvPr>
          <p:cNvSpPr/>
          <p:nvPr/>
        </p:nvSpPr>
        <p:spPr>
          <a:xfrm flipH="1">
            <a:off x="3930990" y="2186296"/>
            <a:ext cx="535072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7ABD94D-E3A6-434A-A6B3-9452D7C70C0F}"/>
              </a:ext>
            </a:extLst>
          </p:cNvPr>
          <p:cNvSpPr/>
          <p:nvPr/>
        </p:nvSpPr>
        <p:spPr>
          <a:xfrm>
            <a:off x="7452602" y="1414665"/>
            <a:ext cx="4300083" cy="1678454"/>
          </a:xfrm>
          <a:prstGeom prst="roundRect">
            <a:avLst>
              <a:gd name="adj" fmla="val 754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조준 보조 시스템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(aim assist)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콘솔이나 모바일에 적용 되며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조준점으로 부터 일정 거리의 적 캐릭터를 자동으로 조준하도록 도와주는 시스템이다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→ 입력 기기 </a:t>
            </a:r>
            <a:r>
              <a:rPr lang="ko-KR" altLang="en-US" sz="12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숙련도가 게임에 주는 영향이 불쾌하다고 느끼지 않을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정도로</a:t>
            </a:r>
            <a:r>
              <a:rPr lang="ko-KR" altLang="en-US" sz="12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조절함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436B63-55E5-44BF-941C-1D3D7C1B4CD5}"/>
              </a:ext>
            </a:extLst>
          </p:cNvPr>
          <p:cNvSpPr/>
          <p:nvPr/>
        </p:nvSpPr>
        <p:spPr>
          <a:xfrm>
            <a:off x="5863419" y="2181167"/>
            <a:ext cx="535072" cy="498437"/>
          </a:xfrm>
          <a:prstGeom prst="ellipse">
            <a:avLst/>
          </a:prstGeom>
          <a:noFill/>
          <a:ln w="762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0F0590-4B9C-4D27-A3A0-412AD2A2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8" y="4921764"/>
            <a:ext cx="3730769" cy="1744911"/>
          </a:xfrm>
          <a:prstGeom prst="roundRect">
            <a:avLst>
              <a:gd name="adj" fmla="val 9195"/>
            </a:avLst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5123122-9F56-4562-B5E4-A33B9D4F6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1" t="16932" r="33925" b="25380"/>
          <a:stretch/>
        </p:blipFill>
        <p:spPr>
          <a:xfrm>
            <a:off x="392082" y="3297676"/>
            <a:ext cx="1917140" cy="1631709"/>
          </a:xfrm>
          <a:prstGeom prst="roundRect">
            <a:avLst>
              <a:gd name="adj" fmla="val 7646"/>
            </a:avLst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597F1E2-3EAC-43C6-9443-F74D7ACCB5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4" t="24595" r="33775" b="14188"/>
          <a:stretch/>
        </p:blipFill>
        <p:spPr>
          <a:xfrm>
            <a:off x="2288963" y="3286656"/>
            <a:ext cx="1827795" cy="1642729"/>
          </a:xfrm>
          <a:prstGeom prst="roundRect">
            <a:avLst>
              <a:gd name="adj" fmla="val 6377"/>
            </a:avLst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AE96B95-7A45-4863-B9C6-4BEDF7A33E55}"/>
              </a:ext>
            </a:extLst>
          </p:cNvPr>
          <p:cNvSpPr/>
          <p:nvPr/>
        </p:nvSpPr>
        <p:spPr>
          <a:xfrm>
            <a:off x="769835" y="3297677"/>
            <a:ext cx="1394245" cy="462243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6375CE-5BF9-4A36-8892-537D7B3FDC3D}"/>
              </a:ext>
            </a:extLst>
          </p:cNvPr>
          <p:cNvSpPr/>
          <p:nvPr/>
        </p:nvSpPr>
        <p:spPr>
          <a:xfrm>
            <a:off x="2348791" y="3314457"/>
            <a:ext cx="419626" cy="675605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FC0DB72-0B24-441D-8706-4D1B905DC2D6}"/>
              </a:ext>
            </a:extLst>
          </p:cNvPr>
          <p:cNvSpPr/>
          <p:nvPr/>
        </p:nvSpPr>
        <p:spPr>
          <a:xfrm>
            <a:off x="4277726" y="3297676"/>
            <a:ext cx="7474957" cy="3312197"/>
          </a:xfrm>
          <a:prstGeom prst="roundRect">
            <a:avLst>
              <a:gd name="adj" fmla="val 328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사운드를 시각화해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출력함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소리의 방향과 종류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발소리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건설 액션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발포음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구분하여 화면에 표시한다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특성 상 이용 장소나 환경에 따라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사운드를 활용 하기 힘들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배틀로얄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TPS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장르의 특성 상 사운드는 적의 위치를 파악 하는 중요한 요소이기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때문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기기의 한계를 보완하고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사용 플랫폼인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 콘솔과 비슷하게 만들어 주기 위한 보조 장치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편집 기능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유저가 직접 버튼의 위치를 변경 할 수 있는 기능이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FPS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장르의 게임에서는 현재 정형화된 조작법이 있지만 유저마다 선호하는 조작법이 다르다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9" name="화살표: 왼쪽 48">
            <a:extLst>
              <a:ext uri="{FF2B5EF4-FFF2-40B4-BE49-F238E27FC236}">
                <a16:creationId xmlns:a16="http://schemas.microsoft.com/office/drawing/2014/main" id="{E61058C6-221D-45EA-8F4E-7A310A35773B}"/>
              </a:ext>
            </a:extLst>
          </p:cNvPr>
          <p:cNvSpPr/>
          <p:nvPr/>
        </p:nvSpPr>
        <p:spPr>
          <a:xfrm rot="5400000" flipH="1">
            <a:off x="2756898" y="2937185"/>
            <a:ext cx="407129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2FA6C6-3C8C-490D-B6A4-C857AF7C204E}"/>
              </a:ext>
            </a:extLst>
          </p:cNvPr>
          <p:cNvSpPr/>
          <p:nvPr/>
        </p:nvSpPr>
        <p:spPr>
          <a:xfrm>
            <a:off x="4275152" y="6544959"/>
            <a:ext cx="32909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6"/>
              </a:rPr>
              <a:t>http://hobbyissue.co.kr/news/view/14103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177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B62FBEA-529B-4625-BA7C-72C77CC7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" y="1551060"/>
            <a:ext cx="5055385" cy="2843654"/>
          </a:xfrm>
          <a:prstGeom prst="roundRect">
            <a:avLst>
              <a:gd name="adj" fmla="val 4198"/>
            </a:avLst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F335FD0-AC1F-499C-8C63-F939B24F0843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PC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모바일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2A5C4E-A716-4758-80C5-475A2636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61" y="1551062"/>
            <a:ext cx="5845625" cy="2843654"/>
          </a:xfrm>
          <a:prstGeom prst="roundRect">
            <a:avLst>
              <a:gd name="adj" fmla="val 5460"/>
            </a:avLst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F1CEB17-56E2-4E01-A83B-40CEE0C74FBA}"/>
              </a:ext>
            </a:extLst>
          </p:cNvPr>
          <p:cNvSpPr/>
          <p:nvPr/>
        </p:nvSpPr>
        <p:spPr>
          <a:xfrm>
            <a:off x="233680" y="4581331"/>
            <a:ext cx="11677406" cy="1958364"/>
          </a:xfrm>
          <a:prstGeom prst="roundRect">
            <a:avLst>
              <a:gd name="adj" fmla="val 71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1E619F0-14EB-4462-9176-4852BC1468CE}"/>
              </a:ext>
            </a:extLst>
          </p:cNvPr>
          <p:cNvSpPr/>
          <p:nvPr/>
        </p:nvSpPr>
        <p:spPr>
          <a:xfrm>
            <a:off x="3732245" y="2972889"/>
            <a:ext cx="1556819" cy="1421827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9B45127-6B08-4A55-9AF4-DF0EC00F96EA}"/>
              </a:ext>
            </a:extLst>
          </p:cNvPr>
          <p:cNvSpPr/>
          <p:nvPr/>
        </p:nvSpPr>
        <p:spPr>
          <a:xfrm>
            <a:off x="2072789" y="3870417"/>
            <a:ext cx="1556819" cy="524300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9EEA3BC-6249-4847-9CEB-19D0F654645D}"/>
              </a:ext>
            </a:extLst>
          </p:cNvPr>
          <p:cNvSpPr/>
          <p:nvPr/>
        </p:nvSpPr>
        <p:spPr>
          <a:xfrm>
            <a:off x="4508643" y="1578524"/>
            <a:ext cx="780422" cy="866095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B5D24C5-AD3E-441E-8DD0-3DA2B6F4619A}"/>
              </a:ext>
            </a:extLst>
          </p:cNvPr>
          <p:cNvSpPr/>
          <p:nvPr/>
        </p:nvSpPr>
        <p:spPr>
          <a:xfrm>
            <a:off x="6072382" y="1551060"/>
            <a:ext cx="830556" cy="893559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7D3F6E3-7061-40E3-BE8A-C7D0FB88D3A1}"/>
              </a:ext>
            </a:extLst>
          </p:cNvPr>
          <p:cNvSpPr/>
          <p:nvPr/>
        </p:nvSpPr>
        <p:spPr>
          <a:xfrm>
            <a:off x="6962582" y="1551060"/>
            <a:ext cx="987100" cy="315063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1CC041-38FF-4F40-BAE6-5E16F62E6C9E}"/>
              </a:ext>
            </a:extLst>
          </p:cNvPr>
          <p:cNvSpPr/>
          <p:nvPr/>
        </p:nvSpPr>
        <p:spPr>
          <a:xfrm>
            <a:off x="7949682" y="4002834"/>
            <a:ext cx="1987420" cy="391882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88F086-9A69-4103-8511-07F205F0BA32}"/>
              </a:ext>
            </a:extLst>
          </p:cNvPr>
          <p:cNvSpPr/>
          <p:nvPr/>
        </p:nvSpPr>
        <p:spPr>
          <a:xfrm>
            <a:off x="11080530" y="1590966"/>
            <a:ext cx="830556" cy="391882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35A9532-05CB-476E-8A0B-2F7C0883C7C4}"/>
              </a:ext>
            </a:extLst>
          </p:cNvPr>
          <p:cNvSpPr/>
          <p:nvPr/>
        </p:nvSpPr>
        <p:spPr>
          <a:xfrm>
            <a:off x="3629608" y="2843378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AE0F3EA-FE11-4C07-97A2-93B2F4819BCC}"/>
              </a:ext>
            </a:extLst>
          </p:cNvPr>
          <p:cNvSpPr/>
          <p:nvPr/>
        </p:nvSpPr>
        <p:spPr>
          <a:xfrm>
            <a:off x="4277938" y="1530938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6119E82-D6F3-423A-BDBE-2E63E7A28CAE}"/>
              </a:ext>
            </a:extLst>
          </p:cNvPr>
          <p:cNvSpPr/>
          <p:nvPr/>
        </p:nvSpPr>
        <p:spPr>
          <a:xfrm>
            <a:off x="1901727" y="3718560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965B62-890E-4E7F-B3D4-7E719485D4E0}"/>
              </a:ext>
            </a:extLst>
          </p:cNvPr>
          <p:cNvSpPr/>
          <p:nvPr/>
        </p:nvSpPr>
        <p:spPr>
          <a:xfrm>
            <a:off x="5947142" y="1439110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539125-C6E2-420F-997E-F629AA03E3BD}"/>
              </a:ext>
            </a:extLst>
          </p:cNvPr>
          <p:cNvSpPr/>
          <p:nvPr/>
        </p:nvSpPr>
        <p:spPr>
          <a:xfrm>
            <a:off x="6791521" y="1439109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5BC31DB-FF3C-4323-A5BE-3F0BCCC9B95C}"/>
              </a:ext>
            </a:extLst>
          </p:cNvPr>
          <p:cNvSpPr/>
          <p:nvPr/>
        </p:nvSpPr>
        <p:spPr>
          <a:xfrm>
            <a:off x="7778620" y="3838856"/>
            <a:ext cx="534955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6968DC4-91FD-4200-A79B-F78485A17BBA}"/>
              </a:ext>
            </a:extLst>
          </p:cNvPr>
          <p:cNvSpPr/>
          <p:nvPr/>
        </p:nvSpPr>
        <p:spPr>
          <a:xfrm>
            <a:off x="10710481" y="1620589"/>
            <a:ext cx="534955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2-2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FA6E55-8521-4BAA-856C-7F0B7CD92ACC}"/>
              </a:ext>
            </a:extLst>
          </p:cNvPr>
          <p:cNvSpPr/>
          <p:nvPr/>
        </p:nvSpPr>
        <p:spPr>
          <a:xfrm>
            <a:off x="841866" y="4392448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6" name="표 9">
            <a:extLst>
              <a:ext uri="{FF2B5EF4-FFF2-40B4-BE49-F238E27FC236}">
                <a16:creationId xmlns:a16="http://schemas.microsoft.com/office/drawing/2014/main" id="{2691DDCA-E8AC-46FD-8117-4E2FBC3F5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5544"/>
              </p:ext>
            </p:extLst>
          </p:nvPr>
        </p:nvGraphicFramePr>
        <p:xfrm>
          <a:off x="231962" y="4581328"/>
          <a:ext cx="11677406" cy="1958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09">
                  <a:extLst>
                    <a:ext uri="{9D8B030D-6E8A-4147-A177-3AD203B41FA5}">
                      <a16:colId xmlns:a16="http://schemas.microsoft.com/office/drawing/2014/main" val="1251540339"/>
                    </a:ext>
                  </a:extLst>
                </a:gridCol>
                <a:gridCol w="1772817">
                  <a:extLst>
                    <a:ext uri="{9D8B030D-6E8A-4147-A177-3AD203B41FA5}">
                      <a16:colId xmlns:a16="http://schemas.microsoft.com/office/drawing/2014/main" val="3483432449"/>
                    </a:ext>
                  </a:extLst>
                </a:gridCol>
                <a:gridCol w="3247053">
                  <a:extLst>
                    <a:ext uri="{9D8B030D-6E8A-4147-A177-3AD203B41FA5}">
                      <a16:colId xmlns:a16="http://schemas.microsoft.com/office/drawing/2014/main" val="1807927621"/>
                    </a:ext>
                  </a:extLst>
                </a:gridCol>
                <a:gridCol w="6105727">
                  <a:extLst>
                    <a:ext uri="{9D8B030D-6E8A-4147-A177-3AD203B41FA5}">
                      <a16:colId xmlns:a16="http://schemas.microsoft.com/office/drawing/2014/main" val="1065018929"/>
                    </a:ext>
                  </a:extLst>
                </a:gridCol>
              </a:tblGrid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582363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미니맵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맵에서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캐릭터의 위치를 표시함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832768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장착 아이템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건설 재료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가이드와 착용 중인 아이템 표시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759802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착용 아이템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착용 중인 아이템을 교체하거나 사용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541277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건설 재료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획득한 건설 재료의 수 확인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039495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체력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보호막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캐릭터의 체력을 표시함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911534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82FD4D7-EBE0-4D0C-8D18-5F7FE22F6BE1}"/>
              </a:ext>
            </a:extLst>
          </p:cNvPr>
          <p:cNvSpPr/>
          <p:nvPr/>
        </p:nvSpPr>
        <p:spPr>
          <a:xfrm>
            <a:off x="5795169" y="4910981"/>
            <a:ext cx="6115058" cy="1620444"/>
          </a:xfrm>
          <a:prstGeom prst="roundRect">
            <a:avLst>
              <a:gd name="adj" fmla="val 9757"/>
            </a:avLst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모바일에선 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입력 하는 버튼의 위치가 되므로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기존에 마우스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키보드로 하던 조작을 기존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통합 하거나 새로운 버튼을 배치함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좌측에는 이동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우측에는 상호작용이나 발사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등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 모바일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FPS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비슷하게 만들어져 조작이 낯설지 않도록 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D8EB9B0-B2C2-47AC-8402-B6E8EAA3A18A}"/>
              </a:ext>
            </a:extLst>
          </p:cNvPr>
          <p:cNvSpPr/>
          <p:nvPr/>
        </p:nvSpPr>
        <p:spPr>
          <a:xfrm>
            <a:off x="252737" y="1570644"/>
            <a:ext cx="811497" cy="562956"/>
          </a:xfrm>
          <a:prstGeom prst="roundRect">
            <a:avLst>
              <a:gd name="adj" fmla="val 15953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endParaRPr 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25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F63E83-17B2-46F5-B728-A489A1818407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 매치 메이킹 방식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9694A-430F-4F74-A65E-AD05230831E1}"/>
              </a:ext>
            </a:extLst>
          </p:cNvPr>
          <p:cNvSpPr/>
          <p:nvPr/>
        </p:nvSpPr>
        <p:spPr>
          <a:xfrm>
            <a:off x="6260375" y="1548316"/>
            <a:ext cx="5650711" cy="1782344"/>
          </a:xfrm>
          <a:prstGeom prst="roundRect">
            <a:avLst>
              <a:gd name="adj" fmla="val 46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포트나이트는 실력 기반 매치 메이킹</a:t>
            </a:r>
            <a:r>
              <a:rPr 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(SBMM)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기반으로 한다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K/D,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생존 시간 등에 실력에 관여하는 지표에 점수를 매기고 점수가 비슷한 유저끼리 매칭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플랫폼이 하나의 매칭 그룹에 속하고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플랫폼인지에 상관 없이 실력에 따라 매칭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포트나이트에서는 유저의 실력이 낮을 수록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봇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(AI)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포함한 매칭에 속하게 되고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실력이 상승 할 수록 봇의 수가 감소한다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0C1CB06-699C-4636-BC15-056EAE4752A1}"/>
              </a:ext>
            </a:extLst>
          </p:cNvPr>
          <p:cNvSpPr/>
          <p:nvPr/>
        </p:nvSpPr>
        <p:spPr>
          <a:xfrm>
            <a:off x="392080" y="1548315"/>
            <a:ext cx="5551495" cy="1782344"/>
          </a:xfrm>
          <a:prstGeom prst="roundRect">
            <a:avLst>
              <a:gd name="adj" fmla="val 62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7FF951-7703-44E7-887A-3C35CD52A6B5}"/>
              </a:ext>
            </a:extLst>
          </p:cNvPr>
          <p:cNvSpPr/>
          <p:nvPr/>
        </p:nvSpPr>
        <p:spPr>
          <a:xfrm>
            <a:off x="392081" y="3644368"/>
            <a:ext cx="11519006" cy="1351624"/>
          </a:xfrm>
          <a:prstGeom prst="roundRect">
            <a:avLst>
              <a:gd name="adj" fmla="val 46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실력기반 매치 메이킹인가</a:t>
            </a:r>
            <a:r>
              <a:rPr lang="en-US" altLang="ko-KR" sz="105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플랫폼의 이용자들을 하나의 그룹에서 매치 메이킹 할 시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입력기기에 따른 차이를 유저들이 인식하고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이것이 불공정하다고 받아들여 질 수 있다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포트나이트의 경우 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지원해 다른 유저의 경기 기록을 확인 할 수 있었다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경험을 경감시키기 위해 포트나이트는 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SBMM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이것을 유저들에게 공지사항 등으로 알려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“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공정한 게임을 만들기 위해 노력하고 있다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.“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점을 강조한다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SBMM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실력을 평가하는 지표에서 입력기기에 따라 점수에 가산점수를 두는 것으로 보인다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8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공식적으로 인정된 사항은 아니나</a:t>
            </a:r>
            <a:r>
              <a:rPr lang="en-US" altLang="ko-KR" sz="8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커뮤니티 반응과 통계</a:t>
            </a:r>
            <a:r>
              <a:rPr lang="en-US" altLang="ko-KR" sz="8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플레이 등으로 추측 한 내용입니다</a:t>
            </a:r>
            <a:r>
              <a:rPr lang="en-US" altLang="ko-KR" sz="8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C435549-A4F9-4A03-B206-59F1431C9222}"/>
              </a:ext>
            </a:extLst>
          </p:cNvPr>
          <p:cNvSpPr/>
          <p:nvPr/>
        </p:nvSpPr>
        <p:spPr>
          <a:xfrm>
            <a:off x="392080" y="5165063"/>
            <a:ext cx="11519006" cy="1374634"/>
          </a:xfrm>
          <a:prstGeom prst="roundRect">
            <a:avLst>
              <a:gd name="adj" fmla="val 469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이외 사항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봇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(AI 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존재 의의</a:t>
            </a:r>
            <a:endParaRPr lang="en-US" altLang="ko-KR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매칭에 걸리는 시간을 감소시킴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낮은 실력의 유저들이 게임에 정착하고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재미를 느끼는 데 도움을 줌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48EA3C4C-4BA6-4A3A-98E1-F493CBBB6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14134"/>
              </p:ext>
            </p:extLst>
          </p:nvPr>
        </p:nvGraphicFramePr>
        <p:xfrm>
          <a:off x="392079" y="1692689"/>
          <a:ext cx="5551495" cy="1558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226">
                  <a:extLst>
                    <a:ext uri="{9D8B030D-6E8A-4147-A177-3AD203B41FA5}">
                      <a16:colId xmlns:a16="http://schemas.microsoft.com/office/drawing/2014/main" val="1732816723"/>
                    </a:ext>
                  </a:extLst>
                </a:gridCol>
                <a:gridCol w="2947269">
                  <a:extLst>
                    <a:ext uri="{9D8B030D-6E8A-4147-A177-3AD203B41FA5}">
                      <a16:colId xmlns:a16="http://schemas.microsoft.com/office/drawing/2014/main" val="23111654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 방식 분류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557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SBMM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(Skill based match making)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CBMM</a:t>
                      </a: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(connection based match making)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571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실력 기반 매치 메이킹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기반 매치 메이킹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897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비슷한 실력의 유저들 끼리 경기 하게 되어 낮은 실력의 유저라도 높은 실력의 유저에게 일방적으로 패배하는 경험을 감소시킴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연결 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비슷한 유저들 끼리 경기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o-KR" altLang="en-US" sz="1000" b="0" u="sng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불안정한 연결 상태로 인한 불쾌한 경험</a:t>
                      </a:r>
                      <a:r>
                        <a:rPr lang="en-US" altLang="ko-KR" sz="900" b="0" u="sng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감소시킴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92853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858EC89-203C-4400-8BEB-2B81A6F09636}"/>
              </a:ext>
            </a:extLst>
          </p:cNvPr>
          <p:cNvSpPr/>
          <p:nvPr/>
        </p:nvSpPr>
        <p:spPr>
          <a:xfrm>
            <a:off x="-91466" y="3213632"/>
            <a:ext cx="6035040" cy="354642"/>
          </a:xfrm>
          <a:prstGeom prst="roundRect">
            <a:avLst>
              <a:gd name="adj" fmla="val 56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흔히 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하이핑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상태에서 일어나는 캐릭터의 순간이동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넷코드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렉이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걸리는 등</a:t>
            </a:r>
            <a:endParaRPr lang="en-US" altLang="ko-KR" sz="9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5BE82E-B897-425D-9ED0-485D4788DE72}"/>
              </a:ext>
            </a:extLst>
          </p:cNvPr>
          <p:cNvSpPr/>
          <p:nvPr/>
        </p:nvSpPr>
        <p:spPr>
          <a:xfrm>
            <a:off x="6037730" y="651393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2"/>
              </a:rPr>
              <a:t>https://www.reddit.com/r/FortNiteBR/comments/dddw8z/i_play_fortnite_exclusively_on_mobile_i_just_died/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4693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5491F93-4284-46BF-B552-469B4C0BE348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플레이와 매치 메이킹 관련 사용자 경험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AF2716-D9C8-45E3-9ED7-FA17100956EE}"/>
              </a:ext>
            </a:extLst>
          </p:cNvPr>
          <p:cNvSpPr/>
          <p:nvPr/>
        </p:nvSpPr>
        <p:spPr>
          <a:xfrm>
            <a:off x="233680" y="4217908"/>
            <a:ext cx="11677404" cy="2221171"/>
          </a:xfrm>
          <a:prstGeom prst="roundRect">
            <a:avLst>
              <a:gd name="adj" fmla="val 554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플레이와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SBMM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유저 경험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(XBOX, PS4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주로 이용하는 유저들의 경우 키보드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마우스를 사용하는 유저들과 매칭 되는 것에 굉장한 불만을 보이는 경향이 있었다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유저들이 입력기기에 따른 차이를 의식 한 것으로 보인다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유저가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유저에게 패배 했을 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긍정적으로 자신의 실력이나 능력에 대해 패배에 대해 받아들이기 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불공정한 경쟁이라고 받아들일 가능성이 높다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사항을 종합 하자면 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플랫폼과 플레이를 구축 하더라도</a:t>
            </a:r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기존 경험을 고려한 장치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있어야 한다는 것을 보여준다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포트나이트에서는 실질적인 장치는 많이 구축 되어 있다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SBMM,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플랫폼 별 보조 시스템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그럼에도 불구하고 주요 커뮤니티에서 다양한 반응이 있는 것은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실질적으로 이것을 불쾌해 하는 경우가 있다는 것이다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 페이지 계속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EB9F62-1F8D-4940-A690-380C786848FD}"/>
              </a:ext>
            </a:extLst>
          </p:cNvPr>
          <p:cNvSpPr/>
          <p:nvPr/>
        </p:nvSpPr>
        <p:spPr>
          <a:xfrm>
            <a:off x="233680" y="1551063"/>
            <a:ext cx="11677404" cy="2363369"/>
          </a:xfrm>
          <a:prstGeom prst="roundRect">
            <a:avLst>
              <a:gd name="adj" fmla="val 627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9A9501-483D-4EEE-B324-4F64B25D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81" y="1709463"/>
            <a:ext cx="1861638" cy="2046569"/>
          </a:xfrm>
          <a:prstGeom prst="roundRect">
            <a:avLst>
              <a:gd name="adj" fmla="val 10082"/>
            </a:avLst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E04640-A14C-416B-AFAF-533A4FEEA166}"/>
              </a:ext>
            </a:extLst>
          </p:cNvPr>
          <p:cNvSpPr/>
          <p:nvPr/>
        </p:nvSpPr>
        <p:spPr>
          <a:xfrm>
            <a:off x="2412118" y="1709462"/>
            <a:ext cx="3373056" cy="2029349"/>
          </a:xfrm>
          <a:prstGeom prst="roundRect">
            <a:avLst>
              <a:gd name="adj" fmla="val 62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2019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매치 메이킹 공지사항 요약</a:t>
            </a:r>
            <a:endParaRPr lang="en-US" altLang="ko-KR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새로운 매칭 방식 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플레이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다양한 입력 장치를 사용하는 유저들을 한 경기에 매칭 하는 것이 불공정 할 수 있는 논의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유저들 사이에 있다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그러나 어떤 입력 장치를 사용하든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실력 기반 매치 메이킹이기 때문에 비슷한 실력의 유저를 만날 것이다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그러니 매치 메이킹 시스템을 다듬는데 더 신경 쓰겠다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606036-A3B9-4A2E-ACCD-D0155CED4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" t="32217" r="69378" b="33401"/>
          <a:stretch/>
        </p:blipFill>
        <p:spPr>
          <a:xfrm>
            <a:off x="6018040" y="1709461"/>
            <a:ext cx="2855234" cy="2029349"/>
          </a:xfrm>
          <a:prstGeom prst="roundRect">
            <a:avLst>
              <a:gd name="adj" fmla="val 5402"/>
            </a:avLst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CF1092-C72B-4D2A-88A3-371A251D6372}"/>
              </a:ext>
            </a:extLst>
          </p:cNvPr>
          <p:cNvSpPr/>
          <p:nvPr/>
        </p:nvSpPr>
        <p:spPr>
          <a:xfrm>
            <a:off x="9035060" y="1709460"/>
            <a:ext cx="2684312" cy="2029349"/>
          </a:xfrm>
          <a:prstGeom prst="roundRect">
            <a:avLst>
              <a:gd name="adj" fmla="val 62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해외권의 대표 커뮤니티 사이트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‘reddit’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포트 나이트 게시판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SBMM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검색 하면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‘MASSIVE Cross-Play Problem’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게시글이</a:t>
            </a:r>
            <a:r>
              <a:rPr lang="ko-KR" altLang="en-US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 개 가량의 추천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유저들에게 공감 받은 걸 확인 할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6CF1B7-808B-490D-A0ED-A0398B29BF58}"/>
              </a:ext>
            </a:extLst>
          </p:cNvPr>
          <p:cNvSpPr/>
          <p:nvPr/>
        </p:nvSpPr>
        <p:spPr>
          <a:xfrm>
            <a:off x="5974298" y="2364488"/>
            <a:ext cx="2898975" cy="524300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Picture 2" descr="Image result for REDDIT">
            <a:extLst>
              <a:ext uri="{FF2B5EF4-FFF2-40B4-BE49-F238E27FC236}">
                <a16:creationId xmlns:a16="http://schemas.microsoft.com/office/drawing/2014/main" id="{55272DB4-DC8C-4A61-8001-1A92E0F3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03" y="1725262"/>
            <a:ext cx="482683" cy="48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11F8C4-BE51-4E8E-BA35-47D9DC452729}"/>
              </a:ext>
            </a:extLst>
          </p:cNvPr>
          <p:cNvSpPr/>
          <p:nvPr/>
        </p:nvSpPr>
        <p:spPr>
          <a:xfrm>
            <a:off x="5864375" y="655563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https://www.reddit.com/r/FortNiteBR/comments/dddw8z/i_play_fortnite_exclusively_on_mobile_i_just_died/</a:t>
            </a:r>
            <a:endParaRPr 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9C76E3-A5BC-405D-95A8-2554ED926BA8}"/>
              </a:ext>
            </a:extLst>
          </p:cNvPr>
          <p:cNvSpPr/>
          <p:nvPr/>
        </p:nvSpPr>
        <p:spPr>
          <a:xfrm>
            <a:off x="5909646" y="3741204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hlinkClick r:id="rId6"/>
              </a:rPr>
              <a:t>https://www.reddit.com/r/FortNiteBR/comments/dj3cpc/massive_crossplay_problem/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86399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BD9F279-1DAB-4B73-8C99-FA583F94FA32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플레이와 매치 메이킹 관련 사용자 경험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EA9741-0CC3-47D6-9218-2E4B16C1AC36}"/>
              </a:ext>
            </a:extLst>
          </p:cNvPr>
          <p:cNvSpPr/>
          <p:nvPr/>
        </p:nvSpPr>
        <p:spPr>
          <a:xfrm>
            <a:off x="1022277" y="3704427"/>
            <a:ext cx="31101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https://www.youtube.com/watch?v=1fgC614NG4c</a:t>
            </a:r>
            <a:endParaRPr lang="en-US" sz="1100" dirty="0"/>
          </a:p>
        </p:txBody>
      </p:sp>
      <p:pic>
        <p:nvPicPr>
          <p:cNvPr id="1026" name="Picture 2" descr="Image result for battle ground crossplay&quot;">
            <a:extLst>
              <a:ext uri="{FF2B5EF4-FFF2-40B4-BE49-F238E27FC236}">
                <a16:creationId xmlns:a16="http://schemas.microsoft.com/office/drawing/2014/main" id="{C0805FDC-5E19-4B71-880F-A66D32D2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81" y="1709462"/>
            <a:ext cx="3634080" cy="2046569"/>
          </a:xfrm>
          <a:prstGeom prst="roundRect">
            <a:avLst>
              <a:gd name="adj" fmla="val 48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5DCE84-F203-4128-A975-E53CFEC060B9}"/>
              </a:ext>
            </a:extLst>
          </p:cNvPr>
          <p:cNvSpPr/>
          <p:nvPr/>
        </p:nvSpPr>
        <p:spPr>
          <a:xfrm>
            <a:off x="8085293" y="1709460"/>
            <a:ext cx="3634080" cy="2029349"/>
          </a:xfrm>
          <a:prstGeom prst="roundRect">
            <a:avLst>
              <a:gd name="adj" fmla="val 62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2019.10.01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배틀그라운드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XBOX, PS4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 크로스 플레이를 지원한다는 영상의 코멘트들의 내용을 요약하자면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000" u="sng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u="sng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매칭이 반갑다</a:t>
            </a:r>
            <a:r>
              <a:rPr lang="en-US" altLang="ko-KR" sz="1000" u="sng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PC</a:t>
            </a:r>
            <a:r>
              <a:rPr lang="ko-KR" altLang="en-US" sz="1000" u="sng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하는게 아니라 다행</a:t>
            </a:r>
            <a:r>
              <a:rPr lang="en-US" altLang="ko-KR" sz="1000" u="sng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.”</a:t>
            </a:r>
            <a:r>
              <a:rPr lang="en-US" altLang="ko-KR" sz="8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등의 반응을 보였다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B02434-2F98-46EE-9EAF-3874781DFBE4}"/>
              </a:ext>
            </a:extLst>
          </p:cNvPr>
          <p:cNvSpPr/>
          <p:nvPr/>
        </p:nvSpPr>
        <p:spPr>
          <a:xfrm>
            <a:off x="4238687" y="1709460"/>
            <a:ext cx="3634080" cy="2029349"/>
          </a:xfrm>
          <a:prstGeom prst="roundRect">
            <a:avLst>
              <a:gd name="adj" fmla="val 62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8672A0-44FA-4805-82F8-B0F3EF5A5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87" y="1709460"/>
            <a:ext cx="2843483" cy="2029349"/>
          </a:xfrm>
          <a:prstGeom prst="roundRect">
            <a:avLst>
              <a:gd name="adj" fmla="val 8851"/>
            </a:avLst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F73517-0AD3-4F29-8A80-2064FF061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161" y="1718071"/>
            <a:ext cx="2104606" cy="2029349"/>
          </a:xfrm>
          <a:prstGeom prst="roundRect">
            <a:avLst>
              <a:gd name="adj" fmla="val 2873"/>
            </a:avLst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17D096-0D68-44B6-81E2-9AA029BF82AE}"/>
              </a:ext>
            </a:extLst>
          </p:cNvPr>
          <p:cNvSpPr/>
          <p:nvPr/>
        </p:nvSpPr>
        <p:spPr>
          <a:xfrm>
            <a:off x="7695921" y="3657911"/>
            <a:ext cx="4023451" cy="354642"/>
          </a:xfrm>
          <a:prstGeom prst="roundRect">
            <a:avLst>
              <a:gd name="adj" fmla="val 56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유튜브 영상에서 추천수가 가장 많은 코멘트들을 위주로 요약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0F493ED-FFD6-4DA8-B01A-277794002F88}"/>
              </a:ext>
            </a:extLst>
          </p:cNvPr>
          <p:cNvSpPr/>
          <p:nvPr/>
        </p:nvSpPr>
        <p:spPr>
          <a:xfrm>
            <a:off x="4238687" y="4217908"/>
            <a:ext cx="7672395" cy="2221171"/>
          </a:xfrm>
          <a:prstGeom prst="roundRect">
            <a:avLst>
              <a:gd name="adj" fmla="val 554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원인 탐색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 사용자의 기존 경험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 유저들은 기존에도 컨버터 이슈를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특히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FPS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장르의 게임에서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자주 겪었다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컨버터란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 기기에 마우스와 키보드를 연결하여 플레이 하는 것들에 말한다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블리자드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직접적으로 이 문제에 대한 입장을 얘기 하기도 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이러한 이슈들에 비추어 볼 때 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 유저들은 게임패드를 사용하는 유저들 끼리 경쟁 하는 것이 공정하다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.”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생각을 가지고 있다고 유추 할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관리의 측면에서 컨버터 이슈에 대해 개발사가 어떤 시스템을 구축 했는지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조치를 취했는 지 잘 알려지지 않아서 일 수도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단계에서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부정적인 경험을 완화하는 시스템이 필요하는 것으로 분석된다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23D7B2-397E-451B-A5D8-937F79641256}"/>
              </a:ext>
            </a:extLst>
          </p:cNvPr>
          <p:cNvSpPr/>
          <p:nvPr/>
        </p:nvSpPr>
        <p:spPr>
          <a:xfrm>
            <a:off x="392081" y="5969495"/>
            <a:ext cx="3634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(1) https://news.joins.com/article/21229016</a:t>
            </a:r>
            <a:r>
              <a:rPr 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블리자드 컨버터 이슈 공식 입장 관련 기사</a:t>
            </a:r>
            <a:endParaRPr 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9000E4EA-5486-43A3-B84C-70DC3397929C}"/>
              </a:ext>
            </a:extLst>
          </p:cNvPr>
          <p:cNvSpPr/>
          <p:nvPr/>
        </p:nvSpPr>
        <p:spPr>
          <a:xfrm flipH="1">
            <a:off x="7613779" y="2351314"/>
            <a:ext cx="553652" cy="803554"/>
          </a:xfrm>
          <a:prstGeom prst="leftArrow">
            <a:avLst>
              <a:gd name="adj1" fmla="val 50000"/>
              <a:gd name="adj2" fmla="val 3483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82D83B-8138-4745-A4B9-1C6E40D1EB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000"/>
          <a:stretch/>
        </p:blipFill>
        <p:spPr>
          <a:xfrm>
            <a:off x="392081" y="4217908"/>
            <a:ext cx="3634080" cy="1751587"/>
          </a:xfrm>
          <a:prstGeom prst="roundRect">
            <a:avLst>
              <a:gd name="adj" fmla="val 7096"/>
            </a:avLst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FE430A-AC7F-4D68-B1FD-385F43152619}"/>
              </a:ext>
            </a:extLst>
          </p:cNvPr>
          <p:cNvSpPr/>
          <p:nvPr/>
        </p:nvSpPr>
        <p:spPr>
          <a:xfrm>
            <a:off x="392081" y="6308049"/>
            <a:ext cx="3634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나눔고딕" panose="020D0604000000000000" pitchFamily="50" charset="-127"/>
                <a:ea typeface="나눔고딕" panose="020D0604000000000000" pitchFamily="50" charset="-127"/>
                <a:hlinkClick r:id="rId8"/>
              </a:rPr>
              <a:t>https://us.battle.net/forums/en/overwatch/topic/20753235853?page=3#post-58</a:t>
            </a:r>
            <a:r>
              <a:rPr 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코멘트 발언 출처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디렉터 제프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카플란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7F461F1-A3B4-491A-B3E7-775E8AC4C1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6" t="13376" r="46754" b="48047"/>
          <a:stretch/>
        </p:blipFill>
        <p:spPr>
          <a:xfrm>
            <a:off x="451275" y="5091741"/>
            <a:ext cx="955383" cy="811724"/>
          </a:xfrm>
          <a:prstGeom prst="roundRect">
            <a:avLst>
              <a:gd name="adj" fmla="val 8621"/>
            </a:avLst>
          </a:prstGeom>
        </p:spPr>
      </p:pic>
    </p:spTree>
    <p:extLst>
      <p:ext uri="{BB962C8B-B14F-4D97-AF65-F5344CB8AC3E}">
        <p14:creationId xmlns:p14="http://schemas.microsoft.com/office/powerpoint/2010/main" val="179621341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l">
          <a:defRPr sz="1100" dirty="0">
            <a:solidFill>
              <a:sysClr val="windowText" lastClr="000000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3076</Words>
  <Application>Microsoft Office PowerPoint</Application>
  <PresentationFormat>와이드스크린</PresentationFormat>
  <Paragraphs>296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</vt:lpstr>
      <vt:lpstr>Arial</vt:lpstr>
      <vt:lpstr>Calibri</vt:lpstr>
      <vt:lpstr>Calibri Light</vt:lpstr>
      <vt:lpstr>디자인 사용자 지정</vt:lpstr>
      <vt:lpstr>1_디자인 사용자 지정</vt:lpstr>
      <vt:lpstr>2_디자인 사용자 지정</vt:lpstr>
      <vt:lpstr>플랫폼 별 사용자 경험을 고려한 크로스 플랫폼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 </cp:lastModifiedBy>
  <cp:revision>346</cp:revision>
  <dcterms:created xsi:type="dcterms:W3CDTF">2019-11-27T04:37:46Z</dcterms:created>
  <dcterms:modified xsi:type="dcterms:W3CDTF">2019-12-17T05:30:28Z</dcterms:modified>
</cp:coreProperties>
</file>